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1"/>
    <p:sldMasterId id="2147483675" r:id="rId2"/>
  </p:sldMasterIdLst>
  <p:notesMasterIdLst>
    <p:notesMasterId r:id="rId16"/>
  </p:notesMasterIdLst>
  <p:handoutMasterIdLst>
    <p:handoutMasterId r:id="rId17"/>
  </p:handoutMasterIdLst>
  <p:sldIdLst>
    <p:sldId id="256" r:id="rId3"/>
    <p:sldId id="270" r:id="rId4"/>
    <p:sldId id="272" r:id="rId5"/>
    <p:sldId id="287" r:id="rId6"/>
    <p:sldId id="286" r:id="rId7"/>
    <p:sldId id="288" r:id="rId8"/>
    <p:sldId id="290" r:id="rId9"/>
    <p:sldId id="298" r:id="rId10"/>
    <p:sldId id="294" r:id="rId11"/>
    <p:sldId id="295" r:id="rId12"/>
    <p:sldId id="296" r:id="rId13"/>
    <p:sldId id="297" r:id="rId14"/>
    <p:sldId id="258"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acey Greene" initials="" lastIdx="11" clrIdx="0"/>
  <p:cmAuthor id="1" name="Jason Rodriguez" initials="" lastIdx="0" clrIdx="1"/>
  <p:cmAuthor id="2" name="Michael Hofmann" initials="" lastIdx="2" clrIdx="2"/>
  <p:cmAuthor id="3" name="Anastasia Greene" initials="" lastIdx="2" clrIdx="3"/>
  <p:cmAuthor id="4" name="Rebecca Turner" initials="RT" lastIdx="4" clrIdx="4">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152A"/>
    <a:srgbClr val="FF0066"/>
    <a:srgbClr val="B12C3D"/>
    <a:srgbClr val="DF7023"/>
    <a:srgbClr val="0F787D"/>
    <a:srgbClr val="000000"/>
    <a:srgbClr val="8A00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45" autoAdjust="0"/>
    <p:restoredTop sz="89171" autoAdjust="0"/>
  </p:normalViewPr>
  <p:slideViewPr>
    <p:cSldViewPr snapToGrid="0">
      <p:cViewPr>
        <p:scale>
          <a:sx n="90" d="100"/>
          <a:sy n="90" d="100"/>
        </p:scale>
        <p:origin x="936" y="18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57" d="100"/>
          <a:sy n="57" d="100"/>
        </p:scale>
        <p:origin x="283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commentAuthors" Target="commentAuthors.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CA05748-ED2D-D64E-99DF-8786916463A4}" type="datetime1">
              <a:rPr lang="en-US" smtClean="0"/>
              <a:pPr/>
              <a:t>5/4/17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74A7536-799B-F143-BC53-9CC169B5E1DE}" type="slidenum">
              <a:rPr lang="en-US" smtClean="0"/>
              <a:pPr/>
              <a:t>‹#›</a:t>
            </a:fld>
            <a:endParaRPr lang="en-US"/>
          </a:p>
        </p:txBody>
      </p:sp>
    </p:spTree>
    <p:extLst>
      <p:ext uri="{BB962C8B-B14F-4D97-AF65-F5344CB8AC3E}">
        <p14:creationId xmlns:p14="http://schemas.microsoft.com/office/powerpoint/2010/main" val="322424756"/>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8DAFACB-FB72-504C-9D79-2AB5728FD867}" type="datetime1">
              <a:rPr lang="en-US" smtClean="0"/>
              <a:pPr/>
              <a:t>5/4/17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961DC2-A28F-4C81-9966-8D7B3191DD23}" type="slidenum">
              <a:rPr lang="en-US" smtClean="0"/>
              <a:pPr/>
              <a:t>‹#›</a:t>
            </a:fld>
            <a:endParaRPr lang="en-US"/>
          </a:p>
        </p:txBody>
      </p:sp>
    </p:spTree>
    <p:extLst>
      <p:ext uri="{BB962C8B-B14F-4D97-AF65-F5344CB8AC3E}">
        <p14:creationId xmlns:p14="http://schemas.microsoft.com/office/powerpoint/2010/main" val="19044143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pPr/>
              <a:t>1</a:t>
            </a:fld>
            <a:endParaRPr lang="en-US"/>
          </a:p>
        </p:txBody>
      </p:sp>
    </p:spTree>
    <p:extLst>
      <p:ext uri="{BB962C8B-B14F-4D97-AF65-F5344CB8AC3E}">
        <p14:creationId xmlns:p14="http://schemas.microsoft.com/office/powerpoint/2010/main" val="11194089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pPr/>
              <a:t>2</a:t>
            </a:fld>
            <a:endParaRPr lang="en-US"/>
          </a:p>
        </p:txBody>
      </p:sp>
    </p:spTree>
    <p:extLst>
      <p:ext uri="{BB962C8B-B14F-4D97-AF65-F5344CB8AC3E}">
        <p14:creationId xmlns:p14="http://schemas.microsoft.com/office/powerpoint/2010/main" val="1050481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Next step, We consolidated the big graph by region, to get a clear view of similarity between regions. </a:t>
            </a:r>
          </a:p>
          <a:p>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pPr/>
              <a:t>8</a:t>
            </a:fld>
            <a:endParaRPr lang="en-US"/>
          </a:p>
        </p:txBody>
      </p:sp>
    </p:spTree>
    <p:extLst>
      <p:ext uri="{BB962C8B-B14F-4D97-AF65-F5344CB8AC3E}">
        <p14:creationId xmlns:p14="http://schemas.microsoft.com/office/powerpoint/2010/main" val="19697668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Generosity: social support</a:t>
            </a:r>
            <a:r>
              <a:rPr lang="en-US" smtClean="0"/>
              <a:t>. </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pPr/>
              <a:t>9</a:t>
            </a:fld>
            <a:endParaRPr lang="en-US"/>
          </a:p>
        </p:txBody>
      </p:sp>
    </p:spTree>
    <p:extLst>
      <p:ext uri="{BB962C8B-B14F-4D97-AF65-F5344CB8AC3E}">
        <p14:creationId xmlns:p14="http://schemas.microsoft.com/office/powerpoint/2010/main" val="359775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This</a:t>
            </a:r>
            <a:r>
              <a:rPr lang="en-US" altLang="zh-CN" baseline="0" dirty="0" smtClean="0"/>
              <a:t> comparison is kind of cruel, but is also representative of the unbalance situation between countries all over the world. And also a reminder for us to try our best to eliminate this phenomenon for people who are struggling to live a peaceful and meaningful life.</a:t>
            </a:r>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pPr/>
              <a:t>11</a:t>
            </a:fld>
            <a:endParaRPr lang="en-US"/>
          </a:p>
        </p:txBody>
      </p:sp>
    </p:spTree>
    <p:extLst>
      <p:ext uri="{BB962C8B-B14F-4D97-AF65-F5344CB8AC3E}">
        <p14:creationId xmlns:p14="http://schemas.microsoft.com/office/powerpoint/2010/main" val="870740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961DC2-A28F-4C81-9966-8D7B3191DD23}" type="slidenum">
              <a:rPr lang="en-US" smtClean="0"/>
              <a:pPr/>
              <a:t>12</a:t>
            </a:fld>
            <a:endParaRPr lang="en-US"/>
          </a:p>
        </p:txBody>
      </p:sp>
    </p:spTree>
    <p:extLst>
      <p:ext uri="{BB962C8B-B14F-4D97-AF65-F5344CB8AC3E}">
        <p14:creationId xmlns:p14="http://schemas.microsoft.com/office/powerpoint/2010/main" val="83282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tevens Seal">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6" name="Text Placeholder 19"/>
          <p:cNvSpPr>
            <a:spLocks noGrp="1"/>
          </p:cNvSpPr>
          <p:nvPr>
            <p:ph type="body" sz="quarter" idx="14" hasCustomPrompt="1"/>
          </p:nvPr>
        </p:nvSpPr>
        <p:spPr>
          <a:xfrm>
            <a:off x="115889" y="4898571"/>
            <a:ext cx="5008936"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7"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8"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Presentation title that can be up to 2 lines long</a:t>
            </a:r>
          </a:p>
        </p:txBody>
      </p:sp>
      <p:grpSp>
        <p:nvGrpSpPr>
          <p:cNvPr id="7" name="Group 6"/>
          <p:cNvGrpSpPr/>
          <p:nvPr userDrawn="1"/>
        </p:nvGrpSpPr>
        <p:grpSpPr>
          <a:xfrm>
            <a:off x="0" y="12207"/>
            <a:ext cx="9144000" cy="557"/>
            <a:chOff x="0" y="12207"/>
            <a:chExt cx="9144000" cy="557"/>
          </a:xfrm>
        </p:grpSpPr>
        <p:cxnSp>
          <p:nvCxnSpPr>
            <p:cNvPr id="21" name="Straight Connector 20"/>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2" name="Picture 11"/>
          <p:cNvPicPr>
            <a:picLocks noChangeAspect="1"/>
          </p:cNvPicPr>
          <p:nvPr userDrawn="1"/>
        </p:nvPicPr>
        <p:blipFill>
          <a:blip r:embed="rId3"/>
          <a:stretch>
            <a:fillRect/>
          </a:stretch>
        </p:blipFill>
        <p:spPr>
          <a:xfrm>
            <a:off x="236066" y="-14942"/>
            <a:ext cx="2324100" cy="1320800"/>
          </a:xfrm>
          <a:prstGeom prst="rect">
            <a:avLst/>
          </a:prstGeom>
        </p:spPr>
      </p:pic>
      <p:grpSp>
        <p:nvGrpSpPr>
          <p:cNvPr id="10" name="Group 9"/>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16349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ield">
    <p:spTree>
      <p:nvGrpSpPr>
        <p:cNvPr id="1" name=""/>
        <p:cNvGrpSpPr/>
        <p:nvPr/>
      </p:nvGrpSpPr>
      <p:grpSpPr>
        <a:xfrm>
          <a:off x="0" y="0"/>
          <a:ext cx="0" cy="0"/>
          <a:chOff x="0" y="0"/>
          <a:chExt cx="0" cy="0"/>
        </a:xfrm>
      </p:grpSpPr>
      <p:pic>
        <p:nvPicPr>
          <p:cNvPr id="2" name="Picture 1" descr="shield.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927063" y="1170132"/>
            <a:ext cx="5216937" cy="5687868"/>
          </a:xfrm>
          <a:prstGeom prst="rect">
            <a:avLst/>
          </a:prstGeom>
        </p:spPr>
      </p:pic>
      <p:sp>
        <p:nvSpPr>
          <p:cNvPr id="20" name="Text Placeholder 26"/>
          <p:cNvSpPr>
            <a:spLocks noGrp="1"/>
          </p:cNvSpPr>
          <p:nvPr>
            <p:ph type="body" sz="quarter" idx="16" hasCustomPrompt="1"/>
          </p:nvPr>
        </p:nvSpPr>
        <p:spPr>
          <a:xfrm>
            <a:off x="123826" y="3534870"/>
            <a:ext cx="3828116"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21"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Presentation title that can be up to 2 lines long</a:t>
            </a:r>
          </a:p>
        </p:txBody>
      </p:sp>
      <p:sp>
        <p:nvSpPr>
          <p:cNvPr id="12" name="Text Placeholder 19"/>
          <p:cNvSpPr>
            <a:spLocks noGrp="1"/>
          </p:cNvSpPr>
          <p:nvPr>
            <p:ph type="body" sz="quarter" idx="14" hasCustomPrompt="1"/>
          </p:nvPr>
        </p:nvSpPr>
        <p:spPr>
          <a:xfrm>
            <a:off x="115889" y="4898571"/>
            <a:ext cx="3845138"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userDrawn="1"/>
        </p:nvGrpSpPr>
        <p:grpSpPr>
          <a:xfrm>
            <a:off x="0" y="6419355"/>
            <a:ext cx="9144000" cy="438645"/>
            <a:chOff x="0" y="4172975"/>
            <a:chExt cx="9144000" cy="438645"/>
          </a:xfrm>
        </p:grpSpPr>
        <p:cxnSp>
          <p:nvCxnSpPr>
            <p:cNvPr id="10" name="Straight Connector 9"/>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7" name="Group 16"/>
          <p:cNvGrpSpPr/>
          <p:nvPr userDrawn="1"/>
        </p:nvGrpSpPr>
        <p:grpSpPr>
          <a:xfrm>
            <a:off x="0" y="12207"/>
            <a:ext cx="9144000" cy="557"/>
            <a:chOff x="0" y="12207"/>
            <a:chExt cx="9144000" cy="557"/>
          </a:xfrm>
        </p:grpSpPr>
        <p:cxnSp>
          <p:nvCxnSpPr>
            <p:cNvPr id="18" name="Straight Connector 17"/>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6" name="Picture 15"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4082285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grpSp>
        <p:nvGrpSpPr>
          <p:cNvPr id="2" name="Group 1"/>
          <p:cNvGrpSpPr/>
          <p:nvPr userDrawn="1"/>
        </p:nvGrpSpPr>
        <p:grpSpPr>
          <a:xfrm>
            <a:off x="0" y="5245111"/>
            <a:ext cx="9144000" cy="1612889"/>
            <a:chOff x="-1276426" y="5245111"/>
            <a:chExt cx="9144000" cy="1612889"/>
          </a:xfrm>
        </p:grpSpPr>
        <p:cxnSp>
          <p:nvCxnSpPr>
            <p:cNvPr id="8" name="Straight Connector 7"/>
            <p:cNvCxnSpPr/>
            <p:nvPr/>
          </p:nvCxnSpPr>
          <p:spPr>
            <a:xfrm>
              <a:off x="4822622" y="524511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276426" y="524566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1276426" y="5272276"/>
              <a:ext cx="9144000" cy="158572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 name="Subtitle 2"/>
          <p:cNvSpPr>
            <a:spLocks noGrp="1"/>
          </p:cNvSpPr>
          <p:nvPr userDrawn="1">
            <p:ph type="subTitle" idx="1" hasCustomPrompt="1"/>
          </p:nvPr>
        </p:nvSpPr>
        <p:spPr>
          <a:xfrm>
            <a:off x="1371600" y="5240939"/>
            <a:ext cx="6400800" cy="1298388"/>
          </a:xfrm>
          <a:prstGeom prst="rect">
            <a:avLst/>
          </a:prstGeom>
        </p:spPr>
        <p:txBody>
          <a:bodyPr anchor="ctr"/>
          <a:lstStyle>
            <a:lvl1pPr marL="0" indent="0" algn="ctr">
              <a:lnSpc>
                <a:spcPct val="120000"/>
              </a:lnSpc>
              <a:spcBef>
                <a:spcPts val="0"/>
              </a:spcBef>
              <a:buNone/>
              <a:defRPr sz="1800" b="0" i="0" baseline="0">
                <a:solidFill>
                  <a:schemeClr val="tx1">
                    <a:lumMod val="75000"/>
                    <a:lumOff val="2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Presenter Name Here</a:t>
            </a:r>
            <a:br>
              <a:rPr lang="en-US" dirty="0"/>
            </a:br>
            <a:r>
              <a:rPr lang="en-US" dirty="0"/>
              <a:t>Email Here</a:t>
            </a:r>
            <a:br>
              <a:rPr lang="en-US" dirty="0"/>
            </a:br>
            <a:r>
              <a:rPr lang="en-US" dirty="0"/>
              <a:t>Phone Here</a:t>
            </a:r>
          </a:p>
        </p:txBody>
      </p:sp>
      <p:pic>
        <p:nvPicPr>
          <p:cNvPr id="4" name="Picture 3" descr="Stevens-Secondary-PMSColor-R.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05428" y="678404"/>
            <a:ext cx="3544298" cy="3028003"/>
          </a:xfrm>
          <a:prstGeom prst="rect">
            <a:avLst/>
          </a:prstGeom>
        </p:spPr>
      </p:pic>
      <p:pic>
        <p:nvPicPr>
          <p:cNvPr id="5" name="Picture 4"/>
          <p:cNvPicPr>
            <a:picLocks noChangeAspect="1"/>
          </p:cNvPicPr>
          <p:nvPr userDrawn="1"/>
        </p:nvPicPr>
        <p:blipFill>
          <a:blip r:embed="rId3"/>
          <a:stretch>
            <a:fillRect/>
          </a:stretch>
        </p:blipFill>
        <p:spPr>
          <a:xfrm>
            <a:off x="3352800" y="4263995"/>
            <a:ext cx="2438400" cy="368300"/>
          </a:xfrm>
          <a:prstGeom prst="rect">
            <a:avLst/>
          </a:prstGeom>
        </p:spPr>
      </p:pic>
    </p:spTree>
    <p:extLst>
      <p:ext uri="{BB962C8B-B14F-4D97-AF65-F5344CB8AC3E}">
        <p14:creationId xmlns:p14="http://schemas.microsoft.com/office/powerpoint/2010/main" val="310938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ubhead w/ Bullets">
    <p:spTree>
      <p:nvGrpSpPr>
        <p:cNvPr id="1" name=""/>
        <p:cNvGrpSpPr/>
        <p:nvPr/>
      </p:nvGrpSpPr>
      <p:grpSpPr>
        <a:xfrm>
          <a:off x="0" y="0"/>
          <a:ext cx="0" cy="0"/>
          <a:chOff x="0" y="0"/>
          <a:chExt cx="0" cy="0"/>
        </a:xfrm>
      </p:grpSpPr>
      <p:sp>
        <p:nvSpPr>
          <p:cNvPr id="6" name="Text Placeholder 2"/>
          <p:cNvSpPr>
            <a:spLocks noGrp="1"/>
          </p:cNvSpPr>
          <p:nvPr>
            <p:ph type="body" sz="quarter" idx="12" hasCustomPrompt="1"/>
          </p:nvPr>
        </p:nvSpPr>
        <p:spPr>
          <a:xfrm>
            <a:off x="227013" y="1709351"/>
            <a:ext cx="8691562"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7"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
        <p:nvSpPr>
          <p:cNvPr id="8" name="Text Placeholder 4"/>
          <p:cNvSpPr>
            <a:spLocks noGrp="1"/>
          </p:cNvSpPr>
          <p:nvPr>
            <p:ph type="body" sz="quarter" idx="13" hasCustomPrompt="1"/>
          </p:nvPr>
        </p:nvSpPr>
        <p:spPr>
          <a:xfrm>
            <a:off x="227013" y="1006103"/>
            <a:ext cx="869156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Tree>
    <p:extLst>
      <p:ext uri="{BB962C8B-B14F-4D97-AF65-F5344CB8AC3E}">
        <p14:creationId xmlns:p14="http://schemas.microsoft.com/office/powerpoint/2010/main" val="36208966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atin typeface="Arial" pitchFamily="34" charset="0"/>
                <a:cs typeface="Arial" pitchFamily="34" charset="0"/>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12342C3A-DD85-7843-B416-BD52AB030D59}" type="slidenum">
              <a:rPr lang="en-US" smtClean="0"/>
              <a:pPr/>
              <a:t>‹#›</a:t>
            </a:fld>
            <a:endParaRPr lang="en-US" dirty="0"/>
          </a:p>
        </p:txBody>
      </p:sp>
      <p:sp>
        <p:nvSpPr>
          <p:cNvPr id="4" name="Text Placeholder 2"/>
          <p:cNvSpPr>
            <a:spLocks noGrp="1"/>
          </p:cNvSpPr>
          <p:nvPr>
            <p:ph type="body" sz="quarter" idx="12" hasCustomPrompt="1"/>
          </p:nvPr>
        </p:nvSpPr>
        <p:spPr>
          <a:xfrm>
            <a:off x="227013" y="1709351"/>
            <a:ext cx="8691562"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2400" b="0" i="0">
                <a:latin typeface="Arial"/>
                <a:cs typeface="Arial"/>
              </a:defRPr>
            </a:lvl1pPr>
            <a:lvl2pPr marL="742950" indent="-285750">
              <a:spcBef>
                <a:spcPts val="0"/>
              </a:spcBef>
              <a:spcAft>
                <a:spcPts val="1200"/>
              </a:spcAft>
              <a:buFont typeface="Arial"/>
              <a:buChar char="•"/>
              <a:defRPr sz="2000" b="0" i="0">
                <a:latin typeface="Arial"/>
                <a:cs typeface="Arial"/>
              </a:defRPr>
            </a:lvl2pPr>
            <a:lvl3pPr marL="1143000" indent="-228600">
              <a:spcBef>
                <a:spcPts val="0"/>
              </a:spcBef>
              <a:spcAft>
                <a:spcPts val="1200"/>
              </a:spcAft>
              <a:buFont typeface="Arial"/>
              <a:buChar char="•"/>
              <a:defRPr sz="1600" b="0" i="0" baseline="0">
                <a:latin typeface="Arial"/>
                <a:cs typeface="Arial"/>
              </a:defRPr>
            </a:lvl3pPr>
            <a:lvl4pPr marL="1657350" indent="-285750">
              <a:spcBef>
                <a:spcPts val="0"/>
              </a:spcBef>
              <a:spcAft>
                <a:spcPts val="1200"/>
              </a:spcAft>
              <a:buFont typeface="Arial"/>
              <a:buChar char="•"/>
              <a:defRPr sz="12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fld id="{12342C3A-DD85-7843-B416-BD52AB030D59}"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theme" Target="../theme/theme2.xml"/><Relationship Id="rId5" Type="http://schemas.openxmlformats.org/officeDocument/2006/relationships/image" Target="../media/image7.emf"/><Relationship Id="rId6" Type="http://schemas.openxmlformats.org/officeDocument/2006/relationships/image" Target="../media/image2.emf"/><Relationship Id="rId1" Type="http://schemas.openxmlformats.org/officeDocument/2006/relationships/slideLayout" Target="../slideLayouts/slideLayout4.xml"/><Relationship Id="rId2"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2/13/2017</a:t>
            </a: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3C64E0-DEDF-42CB-B64D-C7A0A6B2969F}" type="slidenum">
              <a:rPr lang="en-US" smtClean="0"/>
              <a:pPr/>
              <a:t>‹#›</a:t>
            </a:fld>
            <a:endParaRPr lang="en-US"/>
          </a:p>
        </p:txBody>
      </p:sp>
    </p:spTree>
    <p:extLst>
      <p:ext uri="{BB962C8B-B14F-4D97-AF65-F5344CB8AC3E}">
        <p14:creationId xmlns:p14="http://schemas.microsoft.com/office/powerpoint/2010/main" val="2625682113"/>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6" r:id="rId3"/>
  </p:sldLayoutIdLst>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9" name="Straight Connector 8"/>
          <p:cNvCxnSpPr/>
          <p:nvPr/>
        </p:nvCxnSpPr>
        <p:spPr>
          <a:xfrm>
            <a:off x="6099048" y="641935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0" y="641991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0" y="644652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p:cNvPicPr>
            <a:picLocks noChangeAspect="1"/>
          </p:cNvPicPr>
          <p:nvPr userDrawn="1"/>
        </p:nvPicPr>
        <p:blipFill>
          <a:blip r:embed="rId5"/>
          <a:stretch>
            <a:fillRect/>
          </a:stretch>
        </p:blipFill>
        <p:spPr>
          <a:xfrm>
            <a:off x="5391150" y="6584950"/>
            <a:ext cx="2933700" cy="127000"/>
          </a:xfrm>
          <a:prstGeom prst="rect">
            <a:avLst/>
          </a:prstGeom>
        </p:spPr>
      </p:pic>
      <p:sp>
        <p:nvSpPr>
          <p:cNvPr id="6" name="Slide Number Placeholder 1"/>
          <p:cNvSpPr>
            <a:spLocks noGrp="1"/>
          </p:cNvSpPr>
          <p:nvPr userDrawn="1">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5" name="Group 4"/>
          <p:cNvGrpSpPr/>
          <p:nvPr userDrawn="1"/>
        </p:nvGrpSpPr>
        <p:grpSpPr>
          <a:xfrm>
            <a:off x="0" y="0"/>
            <a:ext cx="9144000" cy="928827"/>
            <a:chOff x="0" y="0"/>
            <a:chExt cx="9144000" cy="928827"/>
          </a:xfrm>
        </p:grpSpPr>
        <p:cxnSp>
          <p:nvCxnSpPr>
            <p:cNvPr id="17" name="Straight Connector 16"/>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9" name="Picture 18"/>
            <p:cNvPicPr>
              <a:picLocks noChangeAspect="1"/>
            </p:cNvPicPr>
            <p:nvPr/>
          </p:nvPicPr>
          <p:blipFill rotWithShape="1">
            <a:blip r:embed="rId6"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3748946631"/>
      </p:ext>
    </p:extLst>
  </p:cSld>
  <p:clrMap bg1="lt1" tx1="dk1" bg2="lt2" tx2="dk2" accent1="accent1" accent2="accent2" accent3="accent3" accent4="accent4" accent5="accent5" accent6="accent6" hlink="hlink" folHlink="folHlink"/>
  <p:sldLayoutIdLst>
    <p:sldLayoutId id="2147483682" r:id="rId1"/>
    <p:sldLayoutId id="2147483767" r:id="rId2"/>
    <p:sldLayoutId id="2147483768" r:id="rId3"/>
  </p:sldLayoutIdLst>
  <p:hf hdr="0" ftr="0"/>
  <p:txStyles>
    <p:titleStyle>
      <a:lvl1pPr algn="l" defTabSz="457200" rtl="0" eaLnBrk="1" latinLnBrk="0" hangingPunct="1">
        <a:spcBef>
          <a:spcPct val="0"/>
        </a:spcBef>
        <a:buNone/>
        <a:defRPr sz="3400" b="1"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image" Target="../media/image27.png"/><Relationship Id="rId8" Type="http://schemas.openxmlformats.org/officeDocument/2006/relationships/image" Target="../media/image28.png"/><Relationship Id="rId9" Type="http://schemas.openxmlformats.org/officeDocument/2006/relationships/image" Target="../media/image29.png"/><Relationship Id="rId10" Type="http://schemas.openxmlformats.org/officeDocument/2006/relationships/image" Target="../media/image30.png"/><Relationship Id="rId11" Type="http://schemas.openxmlformats.org/officeDocument/2006/relationships/image" Target="../media/image31.png"/><Relationship Id="rId1" Type="http://schemas.openxmlformats.org/officeDocument/2006/relationships/slideLayout" Target="../slideLayouts/slideLayout5.xml"/><Relationship Id="rId2" Type="http://schemas.openxmlformats.org/officeDocument/2006/relationships/image" Target="../media/image22.png"/></Relationships>
</file>

<file path=ppt/slides/_rels/slide11.xml.rels><?xml version="1.0" encoding="UTF-8" standalone="yes"?>
<Relationships xmlns="http://schemas.openxmlformats.org/package/2006/relationships"><Relationship Id="rId11" Type="http://schemas.openxmlformats.org/officeDocument/2006/relationships/image" Target="../media/image40.png"/><Relationship Id="rId12" Type="http://schemas.openxmlformats.org/officeDocument/2006/relationships/image" Target="../media/image41.png"/><Relationship Id="rId13" Type="http://schemas.openxmlformats.org/officeDocument/2006/relationships/image" Target="../media/image42.png"/><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image" Target="../media/image34.png"/><Relationship Id="rId6" Type="http://schemas.openxmlformats.org/officeDocument/2006/relationships/image" Target="../media/image35.png"/><Relationship Id="rId7" Type="http://schemas.openxmlformats.org/officeDocument/2006/relationships/image" Target="../media/image36.png"/><Relationship Id="rId8" Type="http://schemas.openxmlformats.org/officeDocument/2006/relationships/image" Target="../media/image37.png"/><Relationship Id="rId9" Type="http://schemas.openxmlformats.org/officeDocument/2006/relationships/image" Target="../media/image38.png"/><Relationship Id="rId10" Type="http://schemas.openxmlformats.org/officeDocument/2006/relationships/image" Target="../media/image3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8.emf"/><Relationship Id="rId3" Type="http://schemas.openxmlformats.org/officeDocument/2006/relationships/image" Target="../media/image9.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5" Type="http://schemas.openxmlformats.org/officeDocument/2006/relationships/image" Target="../media/image14.emf"/><Relationship Id="rId1" Type="http://schemas.openxmlformats.org/officeDocument/2006/relationships/slideLayout" Target="../slideLayouts/slideLayout5.xml"/><Relationship Id="rId2" Type="http://schemas.openxmlformats.org/officeDocument/2006/relationships/image" Target="../media/image11.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5.png"/><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png"/><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a:xfrm>
            <a:off x="477671" y="3820396"/>
            <a:ext cx="5338337" cy="2474077"/>
          </a:xfrm>
        </p:spPr>
        <p:txBody>
          <a:bodyPr>
            <a:normAutofit fontScale="92500" lnSpcReduction="20000"/>
          </a:bodyPr>
          <a:lstStyle/>
          <a:p>
            <a:r>
              <a:rPr lang="en-US" sz="1900" b="1" dirty="0"/>
              <a:t>Team member</a:t>
            </a:r>
            <a:r>
              <a:rPr lang="en-US" sz="1900" dirty="0"/>
              <a:t>:</a:t>
            </a:r>
          </a:p>
          <a:p>
            <a:r>
              <a:rPr lang="en-US" sz="1900" dirty="0"/>
              <a:t>Rui Song</a:t>
            </a:r>
          </a:p>
          <a:p>
            <a:r>
              <a:rPr lang="en-US" sz="1900" dirty="0"/>
              <a:t>Xiao Wan</a:t>
            </a:r>
          </a:p>
          <a:p>
            <a:r>
              <a:rPr lang="en-US" sz="1900" dirty="0" err="1"/>
              <a:t>Xiaoyu</a:t>
            </a:r>
            <a:r>
              <a:rPr lang="en-US" sz="1900" dirty="0"/>
              <a:t> Zhang</a:t>
            </a:r>
          </a:p>
          <a:p>
            <a:endParaRPr lang="en-US" sz="1900" dirty="0"/>
          </a:p>
          <a:p>
            <a:endParaRPr lang="en-US" sz="1900" dirty="0"/>
          </a:p>
          <a:p>
            <a:endParaRPr lang="en-US" sz="1900" dirty="0"/>
          </a:p>
          <a:p>
            <a:r>
              <a:rPr lang="en-US" sz="1900" smtClean="0"/>
              <a:t>May 3</a:t>
            </a:r>
            <a:r>
              <a:rPr lang="en-US" sz="1900" baseline="30000" smtClean="0"/>
              <a:t>nd,</a:t>
            </a:r>
            <a:r>
              <a:rPr lang="en-US" sz="1900" smtClean="0"/>
              <a:t> </a:t>
            </a:r>
            <a:r>
              <a:rPr lang="en-US" sz="1900" dirty="0"/>
              <a:t>2017</a:t>
            </a:r>
          </a:p>
          <a:p>
            <a:endParaRPr lang="en-US" sz="1800" dirty="0"/>
          </a:p>
          <a:p>
            <a:endParaRPr lang="en-US" sz="1800" dirty="0"/>
          </a:p>
          <a:p>
            <a:endParaRPr lang="en-US" sz="1800" dirty="0"/>
          </a:p>
        </p:txBody>
      </p:sp>
      <p:sp>
        <p:nvSpPr>
          <p:cNvPr id="5" name="Text Placeholder 4"/>
          <p:cNvSpPr>
            <a:spLocks noGrp="1"/>
          </p:cNvSpPr>
          <p:nvPr>
            <p:ph type="body" sz="quarter" idx="15"/>
          </p:nvPr>
        </p:nvSpPr>
        <p:spPr>
          <a:xfrm>
            <a:off x="477672" y="2418293"/>
            <a:ext cx="4445202" cy="1026655"/>
          </a:xfrm>
        </p:spPr>
        <p:txBody>
          <a:bodyPr>
            <a:normAutofit/>
          </a:bodyPr>
          <a:lstStyle/>
          <a:p>
            <a:r>
              <a:rPr lang="en-US" sz="2400" dirty="0"/>
              <a:t>---Insights of World Happiness</a:t>
            </a:r>
          </a:p>
        </p:txBody>
      </p:sp>
      <p:sp>
        <p:nvSpPr>
          <p:cNvPr id="3" name="Text Placeholder 2"/>
          <p:cNvSpPr>
            <a:spLocks noGrp="1"/>
          </p:cNvSpPr>
          <p:nvPr>
            <p:ph type="body" sz="quarter" idx="13"/>
          </p:nvPr>
        </p:nvSpPr>
        <p:spPr>
          <a:xfrm>
            <a:off x="423081" y="1739353"/>
            <a:ext cx="5690121" cy="1003847"/>
          </a:xfrm>
        </p:spPr>
        <p:txBody>
          <a:bodyPr>
            <a:normAutofit/>
          </a:bodyPr>
          <a:lstStyle/>
          <a:p>
            <a:r>
              <a:rPr lang="en-US" sz="3200" dirty="0"/>
              <a:t>G</a:t>
            </a:r>
            <a:r>
              <a:rPr lang="en-US" altLang="zh-CN" sz="3200" dirty="0"/>
              <a:t>roup 5 Final Project</a:t>
            </a:r>
            <a:endParaRPr lang="en-US" sz="3200" dirty="0"/>
          </a:p>
        </p:txBody>
      </p:sp>
    </p:spTree>
    <p:extLst>
      <p:ext uri="{BB962C8B-B14F-4D97-AF65-F5344CB8AC3E}">
        <p14:creationId xmlns:p14="http://schemas.microsoft.com/office/powerpoint/2010/main" val="912756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47713"/>
          </a:xfrm>
        </p:spPr>
        <p:txBody>
          <a:bodyPr/>
          <a:lstStyle/>
          <a:p>
            <a:pPr lvl="0"/>
            <a:r>
              <a:rPr lang="en-US" dirty="0"/>
              <a:t>Community </a:t>
            </a:r>
            <a:r>
              <a:rPr lang="en-US" dirty="0" smtClean="0"/>
              <a:t>analysis</a:t>
            </a:r>
            <a:r>
              <a:rPr lang="zh-CN" altLang="en-US" dirty="0" smtClean="0"/>
              <a:t> </a:t>
            </a:r>
            <a:r>
              <a:rPr lang="en-US" sz="2400" b="0" i="1" dirty="0" smtClean="0">
                <a:solidFill>
                  <a:sysClr val="windowText" lastClr="000000"/>
                </a:solidFill>
                <a:latin typeface="Arial"/>
                <a:cs typeface="Arial"/>
              </a:rPr>
              <a:t>---</a:t>
            </a:r>
            <a:r>
              <a:rPr lang="zh-CN" altLang="en-US" sz="2400" b="0" i="1" dirty="0">
                <a:solidFill>
                  <a:sysClr val="windowText" lastClr="000000"/>
                </a:solidFill>
                <a:latin typeface="Arial"/>
                <a:cs typeface="Arial"/>
              </a:rPr>
              <a:t> </a:t>
            </a:r>
            <a:r>
              <a:rPr lang="en-US" altLang="zh-CN" sz="2400" b="0" i="1" dirty="0" smtClean="0">
                <a:solidFill>
                  <a:sysClr val="windowText" lastClr="000000"/>
                </a:solidFill>
                <a:latin typeface="Arial"/>
                <a:cs typeface="Arial"/>
              </a:rPr>
              <a:t>Group 4</a:t>
            </a:r>
            <a:r>
              <a:rPr lang="en-US" sz="3600" b="0" i="1" dirty="0">
                <a:solidFill>
                  <a:sysClr val="windowText" lastClr="000000"/>
                </a:solidFill>
                <a:latin typeface="Arial"/>
                <a:cs typeface="Arial"/>
              </a:rPr>
              <a:t/>
            </a:r>
            <a:br>
              <a:rPr lang="en-US" sz="3600" b="0" i="1" dirty="0">
                <a:solidFill>
                  <a:sysClr val="windowText" lastClr="000000"/>
                </a:solidFill>
                <a:latin typeface="Arial"/>
                <a:cs typeface="Arial"/>
              </a:rPr>
            </a:br>
            <a:endParaRPr lang="en-US" dirty="0"/>
          </a:p>
        </p:txBody>
      </p:sp>
      <p:sp>
        <p:nvSpPr>
          <p:cNvPr id="3" name="Slide Number Placeholder 2"/>
          <p:cNvSpPr>
            <a:spLocks noGrp="1"/>
          </p:cNvSpPr>
          <p:nvPr>
            <p:ph type="sldNum" sz="quarter" idx="10"/>
          </p:nvPr>
        </p:nvSpPr>
        <p:spPr/>
        <p:txBody>
          <a:bodyPr/>
          <a:lstStyle/>
          <a:p>
            <a:fld id="{12342C3A-DD85-7843-B416-BD52AB030D59}" type="slidenum">
              <a:rPr lang="en-US" smtClean="0"/>
              <a:pPr/>
              <a:t>10</a:t>
            </a:fld>
            <a:endParaRPr lang="en-US" dirty="0"/>
          </a:p>
        </p:txBody>
      </p:sp>
      <p:sp>
        <p:nvSpPr>
          <p:cNvPr id="12" name="TextBox 11"/>
          <p:cNvSpPr txBox="1"/>
          <p:nvPr/>
        </p:nvSpPr>
        <p:spPr>
          <a:xfrm>
            <a:off x="276706" y="3664075"/>
            <a:ext cx="2386511" cy="2708434"/>
          </a:xfrm>
          <a:prstGeom prst="rect">
            <a:avLst/>
          </a:prstGeom>
          <a:noFill/>
        </p:spPr>
        <p:txBody>
          <a:bodyPr wrap="square" rtlCol="0">
            <a:spAutoFit/>
          </a:bodyPr>
          <a:lstStyle/>
          <a:p>
            <a:r>
              <a:rPr lang="en-US" sz="1600" b="1" dirty="0" smtClean="0"/>
              <a:t>Singapore</a:t>
            </a:r>
            <a:endParaRPr lang="en-US" sz="1600" dirty="0"/>
          </a:p>
          <a:p>
            <a:r>
              <a:rPr lang="en-US" sz="1400" dirty="0" smtClean="0"/>
              <a:t>Region</a:t>
            </a:r>
            <a:r>
              <a:rPr lang="en-US" sz="1400" dirty="0"/>
              <a:t>: </a:t>
            </a:r>
            <a:endParaRPr lang="en-US" sz="1400" dirty="0" smtClean="0"/>
          </a:p>
          <a:p>
            <a:pPr marL="285750" indent="-285750">
              <a:buFont typeface="Arial" charset="0"/>
              <a:buChar char="•"/>
            </a:pPr>
            <a:r>
              <a:rPr lang="en-US" sz="1400" dirty="0" smtClean="0"/>
              <a:t>Southeastern </a:t>
            </a:r>
            <a:r>
              <a:rPr lang="en-US" sz="1400" dirty="0"/>
              <a:t>Asia </a:t>
            </a:r>
            <a:endParaRPr lang="en-US" sz="1400" dirty="0" smtClean="0"/>
          </a:p>
          <a:p>
            <a:r>
              <a:rPr lang="en-US" sz="1400" dirty="0" smtClean="0"/>
              <a:t>Similar: </a:t>
            </a:r>
          </a:p>
          <a:p>
            <a:pPr marL="285750" indent="-285750">
              <a:buFont typeface="Arial" charset="0"/>
              <a:buChar char="•"/>
            </a:pPr>
            <a:r>
              <a:rPr lang="en-US" sz="1400" dirty="0" smtClean="0"/>
              <a:t>U.S., Norway, H.K.</a:t>
            </a:r>
          </a:p>
          <a:p>
            <a:r>
              <a:rPr lang="en-US" sz="1400" dirty="0"/>
              <a:t>Characteristic</a:t>
            </a:r>
            <a:r>
              <a:rPr lang="en-US" sz="1400" dirty="0" smtClean="0"/>
              <a:t>:</a:t>
            </a:r>
          </a:p>
          <a:p>
            <a:pPr marL="285750" indent="-285750">
              <a:buFont typeface="Arial" charset="0"/>
              <a:buChar char="•"/>
            </a:pPr>
            <a:r>
              <a:rPr lang="en-US" sz="1400" dirty="0" smtClean="0"/>
              <a:t>Republic</a:t>
            </a:r>
          </a:p>
          <a:p>
            <a:pPr marL="285750" indent="-285750">
              <a:buFont typeface="Arial" charset="0"/>
              <a:buChar char="•"/>
            </a:pPr>
            <a:r>
              <a:rPr lang="en-US" sz="1400" dirty="0" smtClean="0"/>
              <a:t>Almost </a:t>
            </a:r>
            <a:r>
              <a:rPr lang="en-US" sz="1400" dirty="0"/>
              <a:t>Completely </a:t>
            </a:r>
            <a:r>
              <a:rPr lang="en-US" sz="1400" dirty="0" smtClean="0"/>
              <a:t>Urban</a:t>
            </a:r>
          </a:p>
          <a:p>
            <a:pPr marL="285750" indent="-285750">
              <a:buFont typeface="Arial" charset="0"/>
              <a:buChar char="•"/>
            </a:pPr>
            <a:r>
              <a:rPr lang="en-US" sz="1400" dirty="0" smtClean="0"/>
              <a:t>Low unemployment rate</a:t>
            </a:r>
          </a:p>
          <a:p>
            <a:pPr marL="285750" indent="-285750">
              <a:buFont typeface="Arial" charset="0"/>
              <a:buChar char="•"/>
            </a:pPr>
            <a:r>
              <a:rPr lang="en-US" sz="1400" dirty="0" smtClean="0"/>
              <a:t>Very </a:t>
            </a:r>
            <a:r>
              <a:rPr lang="en-US" sz="1400" dirty="0"/>
              <a:t>Low Birth Rate </a:t>
            </a:r>
            <a:r>
              <a:rPr lang="en-US" sz="1400" dirty="0" smtClean="0"/>
              <a:t>and Death Rate</a:t>
            </a:r>
          </a:p>
          <a:p>
            <a:pPr marL="285750" indent="-285750">
              <a:buFont typeface="Arial" charset="0"/>
              <a:buChar char="•"/>
            </a:pPr>
            <a:endParaRPr lang="en-US" sz="1400" dirty="0"/>
          </a:p>
        </p:txBody>
      </p:sp>
      <p:cxnSp>
        <p:nvCxnSpPr>
          <p:cNvPr id="27" name="Straight Arrow Connector 26"/>
          <p:cNvCxnSpPr>
            <a:cxnSpLocks/>
          </p:cNvCxnSpPr>
          <p:nvPr/>
        </p:nvCxnSpPr>
        <p:spPr>
          <a:xfrm>
            <a:off x="2504759" y="3288345"/>
            <a:ext cx="615042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276707" y="1032085"/>
            <a:ext cx="2450702" cy="2492990"/>
          </a:xfrm>
          <a:prstGeom prst="rect">
            <a:avLst/>
          </a:prstGeom>
          <a:noFill/>
        </p:spPr>
        <p:txBody>
          <a:bodyPr wrap="square" rtlCol="0">
            <a:spAutoFit/>
          </a:bodyPr>
          <a:lstStyle/>
          <a:p>
            <a:r>
              <a:rPr lang="en-US" sz="1600" b="1" dirty="0" smtClean="0"/>
              <a:t>Group 4</a:t>
            </a:r>
            <a:endParaRPr lang="en-US" sz="1400" dirty="0"/>
          </a:p>
          <a:p>
            <a:r>
              <a:rPr lang="en-US" sz="1400" b="1" dirty="0" smtClean="0"/>
              <a:t>Characteristic:</a:t>
            </a:r>
          </a:p>
          <a:p>
            <a:pPr marL="285750" indent="-285750">
              <a:buFont typeface="Arial" charset="0"/>
              <a:buChar char="•"/>
            </a:pPr>
            <a:r>
              <a:rPr lang="en-US" sz="1400" dirty="0" smtClean="0"/>
              <a:t>Highest GDP</a:t>
            </a:r>
          </a:p>
          <a:p>
            <a:pPr marL="285750" indent="-285750">
              <a:buFont typeface="Arial" charset="0"/>
              <a:buChar char="•"/>
            </a:pPr>
            <a:r>
              <a:rPr lang="en-US" sz="1400" dirty="0" smtClean="0"/>
              <a:t>Longest life expectancy</a:t>
            </a:r>
          </a:p>
          <a:p>
            <a:pPr marL="285750" indent="-285750">
              <a:buFont typeface="Arial" charset="0"/>
              <a:buChar char="•"/>
            </a:pPr>
            <a:r>
              <a:rPr lang="en-US" sz="1400" dirty="0" smtClean="0"/>
              <a:t>High freedom</a:t>
            </a:r>
          </a:p>
          <a:p>
            <a:pPr marL="285750" indent="-285750">
              <a:buFont typeface="Arial" charset="0"/>
              <a:buChar char="•"/>
            </a:pPr>
            <a:r>
              <a:rPr lang="en-US" sz="1400" dirty="0" smtClean="0"/>
              <a:t>High generosity</a:t>
            </a:r>
          </a:p>
          <a:p>
            <a:pPr marL="285750" indent="-285750">
              <a:buFont typeface="Arial" charset="0"/>
              <a:buChar char="•"/>
            </a:pPr>
            <a:r>
              <a:rPr lang="en-US" sz="1400" dirty="0" smtClean="0"/>
              <a:t>Good trust in government</a:t>
            </a:r>
          </a:p>
          <a:p>
            <a:r>
              <a:rPr lang="en-US" sz="1400" b="1" dirty="0" smtClean="0"/>
              <a:t>Representative:</a:t>
            </a:r>
          </a:p>
          <a:p>
            <a:pPr marL="285750" indent="-285750">
              <a:buFont typeface="Arial" charset="0"/>
              <a:buChar char="•"/>
            </a:pPr>
            <a:r>
              <a:rPr lang="en-US" sz="1400" dirty="0" smtClean="0"/>
              <a:t>United States</a:t>
            </a:r>
          </a:p>
          <a:p>
            <a:pPr marL="285750" indent="-285750">
              <a:buFont typeface="Arial" charset="0"/>
              <a:buChar char="•"/>
            </a:pPr>
            <a:r>
              <a:rPr lang="en-US" sz="1400" dirty="0" smtClean="0"/>
              <a:t>Sweden</a:t>
            </a:r>
          </a:p>
          <a:p>
            <a:pPr marL="285750" indent="-285750">
              <a:buFont typeface="Arial" charset="0"/>
              <a:buChar char="•"/>
            </a:pPr>
            <a:r>
              <a:rPr lang="en-US" sz="1400" dirty="0" smtClean="0"/>
              <a:t>New Zealand</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9409"/>
          <a:stretch/>
        </p:blipFill>
        <p:spPr>
          <a:xfrm>
            <a:off x="2555605" y="1047838"/>
            <a:ext cx="1885473" cy="1825107"/>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8726" y="4515655"/>
            <a:ext cx="1620547" cy="1548522"/>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3217" y="3498601"/>
            <a:ext cx="1606056" cy="708722"/>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77118" y="1550760"/>
            <a:ext cx="1450658" cy="838599"/>
          </a:xfrm>
          <a:prstGeom prst="rect">
            <a:avLst/>
          </a:prstGeom>
        </p:spPr>
      </p:pic>
      <p:pic>
        <p:nvPicPr>
          <p:cNvPr id="13" name="Picture 12"/>
          <p:cNvPicPr>
            <a:picLocks noChangeAspect="1"/>
          </p:cNvPicPr>
          <p:nvPr/>
        </p:nvPicPr>
        <p:blipFill rotWithShape="1">
          <a:blip r:embed="rId6">
            <a:extLst>
              <a:ext uri="{28A0092B-C50C-407E-A947-70E740481C1C}">
                <a14:useLocalDpi xmlns:a14="http://schemas.microsoft.com/office/drawing/2010/main" val="0"/>
              </a:ext>
            </a:extLst>
          </a:blip>
          <a:srcRect t="1" r="5168" b="665"/>
          <a:stretch/>
        </p:blipFill>
        <p:spPr>
          <a:xfrm>
            <a:off x="4566369" y="4580362"/>
            <a:ext cx="1720027" cy="1685310"/>
          </a:xfrm>
          <a:prstGeom prst="rect">
            <a:avLst/>
          </a:prstGeom>
        </p:spPr>
      </p:pic>
      <p:pic>
        <p:nvPicPr>
          <p:cNvPr id="14" name="Picture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56125" y="3441148"/>
            <a:ext cx="1545319" cy="1253467"/>
          </a:xfrm>
          <a:prstGeom prst="rect">
            <a:avLst/>
          </a:prstGeom>
        </p:spPr>
      </p:pic>
      <p:pic>
        <p:nvPicPr>
          <p:cNvPr id="15" name="Picture 1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41078" y="3463720"/>
            <a:ext cx="1911024" cy="876761"/>
          </a:xfrm>
          <a:prstGeom prst="rect">
            <a:avLst/>
          </a:prstGeom>
        </p:spPr>
      </p:pic>
      <p:pic>
        <p:nvPicPr>
          <p:cNvPr id="16" name="Picture 1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798722" y="4762114"/>
            <a:ext cx="1660127" cy="1321807"/>
          </a:xfrm>
          <a:prstGeom prst="rect">
            <a:avLst/>
          </a:prstGeom>
        </p:spPr>
      </p:pic>
      <p:pic>
        <p:nvPicPr>
          <p:cNvPr id="17" name="Picture 1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286396" y="895437"/>
            <a:ext cx="2180303" cy="1074622"/>
          </a:xfrm>
          <a:prstGeom prst="rect">
            <a:avLst/>
          </a:prstGeom>
        </p:spPr>
      </p:pic>
      <p:pic>
        <p:nvPicPr>
          <p:cNvPr id="18" name="Picture 1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307068" y="2015052"/>
            <a:ext cx="2317804" cy="1175796"/>
          </a:xfrm>
          <a:prstGeom prst="rect">
            <a:avLst/>
          </a:prstGeom>
        </p:spPr>
      </p:pic>
    </p:spTree>
    <p:extLst>
      <p:ext uri="{BB962C8B-B14F-4D97-AF65-F5344CB8AC3E}">
        <p14:creationId xmlns:p14="http://schemas.microsoft.com/office/powerpoint/2010/main" val="612533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47713"/>
          </a:xfrm>
        </p:spPr>
        <p:txBody>
          <a:bodyPr/>
          <a:lstStyle/>
          <a:p>
            <a:pPr lvl="0"/>
            <a:r>
              <a:rPr lang="en-US" dirty="0"/>
              <a:t>Community </a:t>
            </a:r>
            <a:r>
              <a:rPr lang="en-US" dirty="0" smtClean="0"/>
              <a:t>analysis</a:t>
            </a:r>
            <a:r>
              <a:rPr lang="zh-CN" altLang="en-US" dirty="0" smtClean="0"/>
              <a:t> </a:t>
            </a:r>
            <a:r>
              <a:rPr lang="en-US" sz="2400" b="0" i="1" dirty="0" smtClean="0">
                <a:solidFill>
                  <a:sysClr val="windowText" lastClr="000000"/>
                </a:solidFill>
                <a:latin typeface="Arial"/>
                <a:cs typeface="Arial"/>
              </a:rPr>
              <a:t>---</a:t>
            </a:r>
            <a:r>
              <a:rPr lang="zh-CN" altLang="en-US" sz="2400" b="0" i="1" dirty="0">
                <a:solidFill>
                  <a:sysClr val="windowText" lastClr="000000"/>
                </a:solidFill>
                <a:latin typeface="Arial"/>
                <a:cs typeface="Arial"/>
              </a:rPr>
              <a:t> </a:t>
            </a:r>
            <a:r>
              <a:rPr lang="en-US" altLang="zh-CN" sz="2400" b="0" i="1" dirty="0" smtClean="0">
                <a:solidFill>
                  <a:sysClr val="windowText" lastClr="000000"/>
                </a:solidFill>
                <a:latin typeface="Arial"/>
                <a:cs typeface="Arial"/>
              </a:rPr>
              <a:t>Group 3</a:t>
            </a:r>
            <a:r>
              <a:rPr lang="en-US" sz="3600" b="0" i="1" dirty="0">
                <a:solidFill>
                  <a:sysClr val="windowText" lastClr="000000"/>
                </a:solidFill>
                <a:latin typeface="Arial"/>
                <a:cs typeface="Arial"/>
              </a:rPr>
              <a:t/>
            </a:r>
            <a:br>
              <a:rPr lang="en-US" sz="3600" b="0" i="1" dirty="0">
                <a:solidFill>
                  <a:sysClr val="windowText" lastClr="000000"/>
                </a:solidFill>
                <a:latin typeface="Arial"/>
                <a:cs typeface="Arial"/>
              </a:rPr>
            </a:br>
            <a:endParaRPr lang="en-US" dirty="0"/>
          </a:p>
        </p:txBody>
      </p:sp>
      <p:sp>
        <p:nvSpPr>
          <p:cNvPr id="3" name="Slide Number Placeholder 2"/>
          <p:cNvSpPr>
            <a:spLocks noGrp="1"/>
          </p:cNvSpPr>
          <p:nvPr>
            <p:ph type="sldNum" sz="quarter" idx="10"/>
          </p:nvPr>
        </p:nvSpPr>
        <p:spPr/>
        <p:txBody>
          <a:bodyPr/>
          <a:lstStyle/>
          <a:p>
            <a:fld id="{12342C3A-DD85-7843-B416-BD52AB030D59}" type="slidenum">
              <a:rPr lang="en-US" smtClean="0"/>
              <a:pPr/>
              <a:t>11</a:t>
            </a:fld>
            <a:endParaRPr lang="en-US" dirty="0"/>
          </a:p>
        </p:txBody>
      </p:sp>
      <p:sp>
        <p:nvSpPr>
          <p:cNvPr id="12" name="TextBox 11"/>
          <p:cNvSpPr txBox="1"/>
          <p:nvPr/>
        </p:nvSpPr>
        <p:spPr>
          <a:xfrm>
            <a:off x="265098" y="3450447"/>
            <a:ext cx="2386511" cy="2708434"/>
          </a:xfrm>
          <a:prstGeom prst="rect">
            <a:avLst/>
          </a:prstGeom>
          <a:noFill/>
        </p:spPr>
        <p:txBody>
          <a:bodyPr wrap="square" rtlCol="0">
            <a:spAutoFit/>
          </a:bodyPr>
          <a:lstStyle/>
          <a:p>
            <a:r>
              <a:rPr lang="en-US" sz="1600" b="1" dirty="0" smtClean="0"/>
              <a:t>Laos</a:t>
            </a:r>
            <a:endParaRPr lang="en-US" sz="1600" dirty="0"/>
          </a:p>
          <a:p>
            <a:r>
              <a:rPr lang="en-US" sz="1400" dirty="0" smtClean="0"/>
              <a:t>Region</a:t>
            </a:r>
            <a:r>
              <a:rPr lang="en-US" sz="1400" dirty="0"/>
              <a:t>: </a:t>
            </a:r>
            <a:endParaRPr lang="en-US" sz="1400" dirty="0" smtClean="0"/>
          </a:p>
          <a:p>
            <a:pPr marL="285750" indent="-285750">
              <a:buFont typeface="Arial" charset="0"/>
              <a:buChar char="•"/>
            </a:pPr>
            <a:r>
              <a:rPr lang="en-US" sz="1400" dirty="0" smtClean="0"/>
              <a:t>Southeastern </a:t>
            </a:r>
            <a:r>
              <a:rPr lang="en-US" sz="1400" dirty="0"/>
              <a:t>Asia </a:t>
            </a:r>
            <a:endParaRPr lang="en-US" sz="1400" dirty="0" smtClean="0"/>
          </a:p>
          <a:p>
            <a:r>
              <a:rPr lang="en-US" sz="1400" dirty="0" smtClean="0"/>
              <a:t>Similar: </a:t>
            </a:r>
          </a:p>
          <a:p>
            <a:pPr marL="285750" indent="-285750">
              <a:buFont typeface="Arial" charset="0"/>
              <a:buChar char="•"/>
            </a:pPr>
            <a:r>
              <a:rPr lang="en-US" sz="1400" dirty="0" smtClean="0"/>
              <a:t>Somalia, Myanmar</a:t>
            </a:r>
          </a:p>
          <a:p>
            <a:r>
              <a:rPr lang="en-US" sz="1400" dirty="0" smtClean="0"/>
              <a:t>Characteristic:</a:t>
            </a:r>
          </a:p>
          <a:p>
            <a:pPr marL="285750" indent="-285750">
              <a:buFont typeface="Arial" charset="0"/>
              <a:buChar char="•"/>
            </a:pPr>
            <a:r>
              <a:rPr lang="en-US" sz="1400" dirty="0"/>
              <a:t>Communist</a:t>
            </a:r>
          </a:p>
          <a:p>
            <a:pPr marL="285750" indent="-285750">
              <a:buFont typeface="Arial" charset="0"/>
              <a:buChar char="•"/>
            </a:pPr>
            <a:r>
              <a:rPr lang="en-US" sz="1400" dirty="0"/>
              <a:t>Low GDP per Capita, Growing </a:t>
            </a:r>
            <a:r>
              <a:rPr lang="en-US" sz="1400" dirty="0" smtClean="0"/>
              <a:t>Rapidly</a:t>
            </a:r>
          </a:p>
          <a:p>
            <a:pPr marL="285750" indent="-285750">
              <a:buFont typeface="Arial" charset="0"/>
              <a:buChar char="•"/>
            </a:pPr>
            <a:r>
              <a:rPr lang="en-US" sz="1400" dirty="0"/>
              <a:t>Extremely Low Unemployment </a:t>
            </a:r>
            <a:r>
              <a:rPr lang="en-US" sz="1400" dirty="0" smtClean="0"/>
              <a:t>Rate</a:t>
            </a:r>
          </a:p>
          <a:p>
            <a:pPr marL="285750" indent="-285750">
              <a:buFont typeface="Arial" charset="0"/>
              <a:buChar char="•"/>
            </a:pPr>
            <a:r>
              <a:rPr lang="en-US" sz="1400" dirty="0"/>
              <a:t>Short Life Expectancy</a:t>
            </a:r>
          </a:p>
        </p:txBody>
      </p:sp>
      <p:cxnSp>
        <p:nvCxnSpPr>
          <p:cNvPr id="27" name="Straight Arrow Connector 26"/>
          <p:cNvCxnSpPr>
            <a:cxnSpLocks/>
          </p:cNvCxnSpPr>
          <p:nvPr/>
        </p:nvCxnSpPr>
        <p:spPr>
          <a:xfrm>
            <a:off x="2504759" y="3288345"/>
            <a:ext cx="615042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276707" y="1032085"/>
            <a:ext cx="2450702" cy="2277547"/>
          </a:xfrm>
          <a:prstGeom prst="rect">
            <a:avLst/>
          </a:prstGeom>
          <a:noFill/>
        </p:spPr>
        <p:txBody>
          <a:bodyPr wrap="square" rtlCol="0">
            <a:spAutoFit/>
          </a:bodyPr>
          <a:lstStyle/>
          <a:p>
            <a:r>
              <a:rPr lang="en-US" sz="1600" b="1" dirty="0" smtClean="0"/>
              <a:t>Group 3</a:t>
            </a:r>
            <a:endParaRPr lang="en-US" sz="1400" dirty="0"/>
          </a:p>
          <a:p>
            <a:r>
              <a:rPr lang="en-US" sz="1400" b="1" dirty="0" smtClean="0"/>
              <a:t>Characteristic:</a:t>
            </a:r>
          </a:p>
          <a:p>
            <a:pPr marL="285750" indent="-285750">
              <a:buFont typeface="Arial" charset="0"/>
              <a:buChar char="•"/>
            </a:pPr>
            <a:r>
              <a:rPr lang="en-US" sz="1400" dirty="0" smtClean="0"/>
              <a:t>Low average GDP</a:t>
            </a:r>
          </a:p>
          <a:p>
            <a:pPr marL="285750" indent="-285750">
              <a:buFont typeface="Arial" charset="0"/>
              <a:buChar char="•"/>
            </a:pPr>
            <a:r>
              <a:rPr lang="en-US" sz="1400" dirty="0" smtClean="0"/>
              <a:t>Short life expectancy</a:t>
            </a:r>
          </a:p>
          <a:p>
            <a:pPr marL="285750" indent="-285750">
              <a:buFont typeface="Arial" charset="0"/>
              <a:buChar char="•"/>
            </a:pPr>
            <a:r>
              <a:rPr lang="en-US" sz="1400" dirty="0" smtClean="0"/>
              <a:t>High freedom</a:t>
            </a:r>
          </a:p>
          <a:p>
            <a:pPr marL="285750" indent="-285750">
              <a:buFont typeface="Arial" charset="0"/>
              <a:buChar char="•"/>
            </a:pPr>
            <a:r>
              <a:rPr lang="en-US" sz="1400" dirty="0" smtClean="0"/>
              <a:t>High generosity</a:t>
            </a:r>
          </a:p>
          <a:p>
            <a:r>
              <a:rPr lang="en-US" sz="1400" b="1" dirty="0" smtClean="0"/>
              <a:t>Representative:</a:t>
            </a:r>
          </a:p>
          <a:p>
            <a:pPr marL="285750" indent="-285750">
              <a:buFont typeface="Arial" charset="0"/>
              <a:buChar char="•"/>
            </a:pPr>
            <a:r>
              <a:rPr lang="en-US" sz="1400" dirty="0" smtClean="0"/>
              <a:t>Nepal</a:t>
            </a:r>
          </a:p>
          <a:p>
            <a:pPr marL="285750" indent="-285750">
              <a:buFont typeface="Arial" charset="0"/>
              <a:buChar char="•"/>
            </a:pPr>
            <a:r>
              <a:rPr lang="en-US" sz="1400" dirty="0" smtClean="0"/>
              <a:t>Laos</a:t>
            </a:r>
          </a:p>
          <a:p>
            <a:pPr marL="285750" indent="-285750">
              <a:buFont typeface="Arial" charset="0"/>
              <a:buChar char="•"/>
            </a:pPr>
            <a:r>
              <a:rPr lang="en-US" sz="1400" dirty="0" smtClean="0"/>
              <a:t>Sudan</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5586" y="975966"/>
            <a:ext cx="2089088" cy="2032843"/>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1059" y="4526577"/>
            <a:ext cx="1620547" cy="1548165"/>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13571" y="3498601"/>
            <a:ext cx="1505347" cy="708722"/>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49131" y="1390208"/>
            <a:ext cx="1382567" cy="1227099"/>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87041" y="4606632"/>
            <a:ext cx="1720027" cy="1402420"/>
          </a:xfrm>
          <a:prstGeom prst="rect">
            <a:avLst/>
          </a:prstGeom>
        </p:spPr>
      </p:pic>
      <p:pic>
        <p:nvPicPr>
          <p:cNvPr id="14" name="Picture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56125" y="3441251"/>
            <a:ext cx="1545319" cy="1253261"/>
          </a:xfrm>
          <a:prstGeom prst="rect">
            <a:avLst/>
          </a:prstGeom>
        </p:spPr>
      </p:pic>
      <p:pic>
        <p:nvPicPr>
          <p:cNvPr id="15" name="Picture 1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96043" y="3520359"/>
            <a:ext cx="1985369" cy="815694"/>
          </a:xfrm>
          <a:prstGeom prst="rect">
            <a:avLst/>
          </a:prstGeom>
        </p:spPr>
      </p:pic>
      <p:pic>
        <p:nvPicPr>
          <p:cNvPr id="16" name="Picture 1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806544" y="4762114"/>
            <a:ext cx="1644483" cy="1321807"/>
          </a:xfrm>
          <a:prstGeom prst="rect">
            <a:avLst/>
          </a:prstGeom>
        </p:spPr>
      </p:pic>
      <p:pic>
        <p:nvPicPr>
          <p:cNvPr id="17" name="Picture 1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292714" y="895437"/>
            <a:ext cx="2167666" cy="1074622"/>
          </a:xfrm>
          <a:prstGeom prst="rect">
            <a:avLst/>
          </a:prstGeom>
        </p:spPr>
      </p:pic>
      <p:pic>
        <p:nvPicPr>
          <p:cNvPr id="18" name="Picture 17"/>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315226" y="2015052"/>
            <a:ext cx="2301487" cy="1175796"/>
          </a:xfrm>
          <a:prstGeom prst="rect">
            <a:avLst/>
          </a:prstGeom>
        </p:spPr>
      </p:pic>
      <p:pic>
        <p:nvPicPr>
          <p:cNvPr id="4" name="Picture 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369810" y="6078733"/>
            <a:ext cx="2420326" cy="222925"/>
          </a:xfrm>
          <a:prstGeom prst="rect">
            <a:avLst/>
          </a:prstGeom>
        </p:spPr>
      </p:pic>
    </p:spTree>
    <p:extLst>
      <p:ext uri="{BB962C8B-B14F-4D97-AF65-F5344CB8AC3E}">
        <p14:creationId xmlns:p14="http://schemas.microsoft.com/office/powerpoint/2010/main" val="1216807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5251622" cy="1282313"/>
          </a:xfrm>
        </p:spPr>
        <p:txBody>
          <a:bodyPr/>
          <a:lstStyle/>
          <a:p>
            <a:r>
              <a:rPr lang="en-US" sz="3200" dirty="0" smtClean="0"/>
              <a:t>Conclusion</a:t>
            </a:r>
            <a:r>
              <a:rPr lang="en-US" sz="3600" dirty="0"/>
              <a:t/>
            </a:r>
            <a:br>
              <a:rPr lang="en-US" sz="3600" dirty="0"/>
            </a:br>
            <a:endParaRPr lang="en-US" dirty="0"/>
          </a:p>
        </p:txBody>
      </p:sp>
      <p:sp>
        <p:nvSpPr>
          <p:cNvPr id="3" name="Slide Number Placeholder 2"/>
          <p:cNvSpPr>
            <a:spLocks noGrp="1"/>
          </p:cNvSpPr>
          <p:nvPr>
            <p:ph type="sldNum" sz="quarter" idx="10"/>
          </p:nvPr>
        </p:nvSpPr>
        <p:spPr/>
        <p:txBody>
          <a:bodyPr/>
          <a:lstStyle/>
          <a:p>
            <a:fld id="{12342C3A-DD85-7843-B416-BD52AB030D59}" type="slidenum">
              <a:rPr lang="en-US" smtClean="0"/>
              <a:pPr/>
              <a:t>12</a:t>
            </a:fld>
            <a:endParaRPr lang="en-US" dirty="0"/>
          </a:p>
        </p:txBody>
      </p:sp>
      <p:sp>
        <p:nvSpPr>
          <p:cNvPr id="4" name="Text Placeholder 3"/>
          <p:cNvSpPr>
            <a:spLocks noGrp="1"/>
          </p:cNvSpPr>
          <p:nvPr>
            <p:ph type="body" sz="quarter" idx="12"/>
          </p:nvPr>
        </p:nvSpPr>
        <p:spPr>
          <a:xfrm>
            <a:off x="215438" y="1165123"/>
            <a:ext cx="8697068" cy="5056744"/>
          </a:xfrm>
        </p:spPr>
        <p:txBody>
          <a:bodyPr/>
          <a:lstStyle/>
          <a:p>
            <a:r>
              <a:rPr lang="en-US" dirty="0"/>
              <a:t>O</a:t>
            </a:r>
            <a:r>
              <a:rPr lang="en-US" dirty="0" smtClean="0"/>
              <a:t>verall</a:t>
            </a:r>
          </a:p>
          <a:p>
            <a:pPr lvl="1"/>
            <a:r>
              <a:rPr lang="en-US" dirty="0"/>
              <a:t>Through our community analysis we get four clusters. The four clusters have obviously regional attribute. </a:t>
            </a:r>
            <a:endParaRPr lang="en-US" dirty="0" smtClean="0"/>
          </a:p>
          <a:p>
            <a:pPr lvl="1"/>
            <a:r>
              <a:rPr lang="en-US" dirty="0" smtClean="0"/>
              <a:t>For six factors</a:t>
            </a:r>
            <a:r>
              <a:rPr lang="en-US" dirty="0"/>
              <a:t>, Economy (GDP per Capita) </a:t>
            </a:r>
            <a:r>
              <a:rPr lang="en-US" dirty="0" smtClean="0"/>
              <a:t>has the most significant effect on </a:t>
            </a:r>
            <a:r>
              <a:rPr lang="en-US" dirty="0" smtClean="0"/>
              <a:t>happiness, then Freedom and Health.</a:t>
            </a:r>
            <a:endParaRPr lang="en-US" dirty="0" smtClean="0"/>
          </a:p>
          <a:p>
            <a:r>
              <a:rPr lang="en-US" dirty="0" smtClean="0"/>
              <a:t>Group</a:t>
            </a:r>
          </a:p>
          <a:p>
            <a:pPr lvl="1"/>
            <a:r>
              <a:rPr lang="en-US" dirty="0" smtClean="0"/>
              <a:t>The distribution of each group on six factors was significantly different.</a:t>
            </a:r>
          </a:p>
          <a:p>
            <a:pPr lvl="1"/>
            <a:r>
              <a:rPr lang="en-US" altLang="zh-CN" dirty="0" smtClean="0"/>
              <a:t>In each group, there are some exception when taking geographical factors into </a:t>
            </a:r>
            <a:r>
              <a:rPr lang="en-US" altLang="zh-CN" dirty="0" smtClean="0"/>
              <a:t>account.</a:t>
            </a:r>
          </a:p>
          <a:p>
            <a:r>
              <a:rPr lang="en-US" dirty="0" smtClean="0"/>
              <a:t>Limitation</a:t>
            </a:r>
          </a:p>
        </p:txBody>
      </p:sp>
    </p:spTree>
    <p:extLst>
      <p:ext uri="{BB962C8B-B14F-4D97-AF65-F5344CB8AC3E}">
        <p14:creationId xmlns:p14="http://schemas.microsoft.com/office/powerpoint/2010/main" val="14233980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err="1"/>
              <a:t>Rui</a:t>
            </a:r>
            <a:r>
              <a:rPr lang="en-US" dirty="0"/>
              <a:t> </a:t>
            </a:r>
            <a:r>
              <a:rPr lang="en-US" dirty="0" smtClean="0"/>
              <a:t>Song</a:t>
            </a:r>
            <a:r>
              <a:rPr lang="en-US" dirty="0" smtClean="0"/>
              <a:t>, Xiao Wan, </a:t>
            </a:r>
            <a:r>
              <a:rPr lang="en-US" dirty="0" err="1" smtClean="0"/>
              <a:t>Xiaoyu</a:t>
            </a:r>
            <a:r>
              <a:rPr lang="en-US" dirty="0" smtClean="0"/>
              <a:t> Zhang</a:t>
            </a:r>
            <a:endParaRPr lang="en-US" dirty="0"/>
          </a:p>
          <a:p>
            <a:r>
              <a:rPr lang="en-US" dirty="0"/>
              <a:t>Couse BIA 658</a:t>
            </a:r>
          </a:p>
          <a:p>
            <a:r>
              <a:rPr lang="en-US" dirty="0"/>
              <a:t>Instructor Feng Mai</a:t>
            </a:r>
          </a:p>
        </p:txBody>
      </p:sp>
    </p:spTree>
    <p:extLst>
      <p:ext uri="{BB962C8B-B14F-4D97-AF65-F5344CB8AC3E}">
        <p14:creationId xmlns:p14="http://schemas.microsoft.com/office/powerpoint/2010/main" val="2029764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5251622" cy="1282313"/>
          </a:xfrm>
        </p:spPr>
        <p:txBody>
          <a:bodyPr/>
          <a:lstStyle/>
          <a:p>
            <a:r>
              <a:rPr lang="en-US" sz="3200" dirty="0"/>
              <a:t>Project Introduction</a:t>
            </a:r>
            <a:r>
              <a:rPr lang="en-US" sz="3600" dirty="0"/>
              <a:t/>
            </a:r>
            <a:br>
              <a:rPr lang="en-US" sz="3600" dirty="0"/>
            </a:br>
            <a:endParaRPr lang="en-US" dirty="0"/>
          </a:p>
        </p:txBody>
      </p:sp>
      <p:sp>
        <p:nvSpPr>
          <p:cNvPr id="3" name="Slide Number Placeholder 2"/>
          <p:cNvSpPr>
            <a:spLocks noGrp="1"/>
          </p:cNvSpPr>
          <p:nvPr>
            <p:ph type="sldNum" sz="quarter" idx="10"/>
          </p:nvPr>
        </p:nvSpPr>
        <p:spPr/>
        <p:txBody>
          <a:bodyPr/>
          <a:lstStyle/>
          <a:p>
            <a:fld id="{12342C3A-DD85-7843-B416-BD52AB030D59}" type="slidenum">
              <a:rPr lang="en-US" smtClean="0"/>
              <a:pPr/>
              <a:t>2</a:t>
            </a:fld>
            <a:endParaRPr lang="en-US" dirty="0"/>
          </a:p>
        </p:txBody>
      </p:sp>
      <p:sp>
        <p:nvSpPr>
          <p:cNvPr id="4" name="Text Placeholder 3"/>
          <p:cNvSpPr>
            <a:spLocks noGrp="1"/>
          </p:cNvSpPr>
          <p:nvPr>
            <p:ph type="body" sz="quarter" idx="12"/>
          </p:nvPr>
        </p:nvSpPr>
        <p:spPr>
          <a:xfrm>
            <a:off x="215438" y="985241"/>
            <a:ext cx="8697068" cy="5056744"/>
          </a:xfrm>
        </p:spPr>
        <p:txBody>
          <a:bodyPr/>
          <a:lstStyle/>
          <a:p>
            <a:r>
              <a:rPr lang="en-US" dirty="0" smtClean="0"/>
              <a:t>Background</a:t>
            </a:r>
            <a:endParaRPr lang="en-US" dirty="0"/>
          </a:p>
          <a:p>
            <a:pPr lvl="1"/>
            <a:r>
              <a:rPr lang="en-US" dirty="0"/>
              <a:t>The World Happiness Report is a landmark survey of the state of global </a:t>
            </a:r>
            <a:r>
              <a:rPr lang="en-US" dirty="0" smtClean="0"/>
              <a:t>happiness.</a:t>
            </a:r>
            <a:r>
              <a:rPr lang="en-US" dirty="0"/>
              <a:t> </a:t>
            </a:r>
            <a:r>
              <a:rPr lang="en-US" dirty="0" smtClean="0"/>
              <a:t>They ranks </a:t>
            </a:r>
            <a:r>
              <a:rPr lang="en-US" dirty="0"/>
              <a:t>156 countries by their happiness </a:t>
            </a:r>
            <a:r>
              <a:rPr lang="en-US" dirty="0" smtClean="0"/>
              <a:t>levels and happiness scores.</a:t>
            </a:r>
          </a:p>
          <a:p>
            <a:pPr lvl="1"/>
            <a:r>
              <a:rPr lang="en-US" dirty="0" smtClean="0"/>
              <a:t>The </a:t>
            </a:r>
            <a:r>
              <a:rPr lang="en-US" dirty="0"/>
              <a:t>factors of describing the state of well-being of countries range from economics, psychology, national statistics, health, public policy, etc</a:t>
            </a:r>
            <a:r>
              <a:rPr lang="en-US" dirty="0" smtClean="0"/>
              <a:t>.</a:t>
            </a:r>
          </a:p>
          <a:p>
            <a:r>
              <a:rPr lang="en-US" dirty="0" smtClean="0"/>
              <a:t>Inspiration</a:t>
            </a:r>
          </a:p>
          <a:p>
            <a:pPr lvl="1"/>
            <a:r>
              <a:rPr lang="en-US" dirty="0" smtClean="0"/>
              <a:t>Capture the </a:t>
            </a:r>
            <a:r>
              <a:rPr lang="en-US" dirty="0"/>
              <a:t>underlying pattern of what defines a happiness country, should there be different categories of happiness?</a:t>
            </a:r>
          </a:p>
          <a:p>
            <a:pPr lvl="1"/>
            <a:r>
              <a:rPr lang="en-US" dirty="0"/>
              <a:t>Understand how the each of the six factors contributing to happiness in different </a:t>
            </a:r>
            <a:r>
              <a:rPr lang="en-US" dirty="0" smtClean="0"/>
              <a:t>patterns of country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lgn="l" defTabSz="457200" rtl="0">
              <a:spcBef>
                <a:spcPct val="0"/>
              </a:spcBef>
            </a:pPr>
            <a:r>
              <a:rPr lang="en-US" sz="3200" b="1" dirty="0"/>
              <a:t>Data Source</a:t>
            </a:r>
            <a:br>
              <a:rPr lang="en-US" sz="3200" b="1" dirty="0"/>
            </a:br>
            <a:endParaRPr lang="en-US" sz="3200" b="1" dirty="0"/>
          </a:p>
        </p:txBody>
      </p:sp>
      <p:sp>
        <p:nvSpPr>
          <p:cNvPr id="3" name="Slide Number Placeholder 2"/>
          <p:cNvSpPr>
            <a:spLocks noGrp="1"/>
          </p:cNvSpPr>
          <p:nvPr>
            <p:ph type="sldNum" sz="quarter" idx="10"/>
          </p:nvPr>
        </p:nvSpPr>
        <p:spPr/>
        <p:txBody>
          <a:bodyPr/>
          <a:lstStyle/>
          <a:p>
            <a:fld id="{12342C3A-DD85-7843-B416-BD52AB030D59}" type="slidenum">
              <a:rPr lang="en-US" smtClean="0"/>
              <a:pPr/>
              <a:t>3</a:t>
            </a:fld>
            <a:endParaRPr lang="en-US" dirty="0"/>
          </a:p>
        </p:txBody>
      </p:sp>
      <p:sp>
        <p:nvSpPr>
          <p:cNvPr id="4" name="Text Placeholder 3"/>
          <p:cNvSpPr>
            <a:spLocks noGrp="1"/>
          </p:cNvSpPr>
          <p:nvPr>
            <p:ph type="body" sz="quarter" idx="12"/>
          </p:nvPr>
        </p:nvSpPr>
        <p:spPr>
          <a:xfrm>
            <a:off x="227013" y="1709351"/>
            <a:ext cx="8691562" cy="4384542"/>
          </a:xfrm>
        </p:spPr>
        <p:txBody>
          <a:bodyPr/>
          <a:lstStyle/>
          <a:p>
            <a:pPr marL="285750" lvl="1">
              <a:buFont typeface="Arial" panose="020B0604020202020204" pitchFamily="34" charset="0"/>
              <a:buChar char="•"/>
            </a:pPr>
            <a:r>
              <a:rPr lang="en-US" sz="2400" dirty="0"/>
              <a:t>World Happiness Report (2016)</a:t>
            </a:r>
          </a:p>
          <a:p>
            <a:pPr marL="285750" lvl="1">
              <a:buNone/>
            </a:pPr>
            <a:r>
              <a:rPr lang="en-US" sz="2000" dirty="0"/>
              <a:t>	</a:t>
            </a:r>
            <a:r>
              <a:rPr lang="en-US" sz="1400" dirty="0"/>
              <a:t>The World Happiness Report is a landmark survey of the state of global happiness, since 2012, the Sustainable Development Solutions Network (SDSN) publishes it each year.</a:t>
            </a:r>
          </a:p>
          <a:p>
            <a:pPr marL="285750" lvl="1">
              <a:buNone/>
            </a:pPr>
            <a:endParaRPr lang="en-US" sz="1400" dirty="0"/>
          </a:p>
          <a:p>
            <a:pPr marL="285750" lvl="1">
              <a:buNone/>
            </a:pPr>
            <a:endParaRPr lang="en-US" sz="1400" dirty="0"/>
          </a:p>
          <a:p>
            <a:pPr marL="285750" lvl="1">
              <a:buNone/>
            </a:pPr>
            <a:r>
              <a:rPr lang="en-US" sz="1400" dirty="0"/>
              <a:t>	</a:t>
            </a:r>
          </a:p>
          <a:p>
            <a:pPr marL="285750" lvl="1">
              <a:buFont typeface="Arial" panose="020B0604020202020204" pitchFamily="34" charset="0"/>
              <a:buChar char="•"/>
            </a:pPr>
            <a:r>
              <a:rPr lang="en-US" sz="2400" dirty="0">
                <a:solidFill>
                  <a:prstClr val="black"/>
                </a:solidFill>
              </a:rPr>
              <a:t>Wikipedia</a:t>
            </a:r>
          </a:p>
          <a:p>
            <a:pPr marL="283464" lvl="1" indent="0">
              <a:buNone/>
            </a:pPr>
            <a:r>
              <a:rPr lang="en-US" sz="1400" dirty="0"/>
              <a:t>Wikipedia is also another import data resource where we gained geological information (latitude and longitude) as well as population and GDP per person</a:t>
            </a:r>
          </a:p>
          <a:p>
            <a:pPr marL="283464" lvl="1" indent="0">
              <a:buNone/>
            </a:pPr>
            <a:endParaRPr lang="en-US" sz="1400" dirty="0"/>
          </a:p>
          <a:p>
            <a:pPr marL="0" lvl="1" indent="0">
              <a:buNone/>
            </a:pPr>
            <a:r>
              <a:rPr lang="en-US" dirty="0"/>
              <a:t>     </a:t>
            </a:r>
          </a:p>
        </p:txBody>
      </p:sp>
      <p:pic>
        <p:nvPicPr>
          <p:cNvPr id="8" name="Picture 7"/>
          <p:cNvPicPr>
            <a:picLocks noChangeAspect="1"/>
          </p:cNvPicPr>
          <p:nvPr/>
        </p:nvPicPr>
        <p:blipFill>
          <a:blip r:embed="rId2"/>
          <a:stretch>
            <a:fillRect/>
          </a:stretch>
        </p:blipFill>
        <p:spPr>
          <a:xfrm>
            <a:off x="613088" y="2932005"/>
            <a:ext cx="7917824" cy="834445"/>
          </a:xfrm>
          <a:prstGeom prst="rect">
            <a:avLst/>
          </a:prstGeom>
        </p:spPr>
      </p:pic>
      <p:pic>
        <p:nvPicPr>
          <p:cNvPr id="11" name="Picture 10"/>
          <p:cNvPicPr>
            <a:picLocks noChangeAspect="1"/>
          </p:cNvPicPr>
          <p:nvPr/>
        </p:nvPicPr>
        <p:blipFill>
          <a:blip r:embed="rId3"/>
          <a:stretch>
            <a:fillRect/>
          </a:stretch>
        </p:blipFill>
        <p:spPr>
          <a:xfrm>
            <a:off x="613088" y="5208547"/>
            <a:ext cx="7933263" cy="65468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1324"/>
          </a:xfrm>
        </p:spPr>
        <p:txBody>
          <a:bodyPr/>
          <a:lstStyle/>
          <a:p>
            <a:r>
              <a:rPr lang="en-US" dirty="0"/>
              <a:t>Network Analysis</a:t>
            </a:r>
          </a:p>
        </p:txBody>
      </p:sp>
      <p:sp>
        <p:nvSpPr>
          <p:cNvPr id="3" name="Slide Number Placeholder 2"/>
          <p:cNvSpPr>
            <a:spLocks noGrp="1"/>
          </p:cNvSpPr>
          <p:nvPr>
            <p:ph type="sldNum" sz="quarter" idx="10"/>
          </p:nvPr>
        </p:nvSpPr>
        <p:spPr/>
        <p:txBody>
          <a:bodyPr/>
          <a:lstStyle/>
          <a:p>
            <a:fld id="{12342C3A-DD85-7843-B416-BD52AB030D59}" type="slidenum">
              <a:rPr lang="en-US" smtClean="0"/>
              <a:pPr/>
              <a:t>4</a:t>
            </a:fld>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331236"/>
            <a:ext cx="9144000" cy="5086071"/>
          </a:xfrm>
          <a:prstGeom prst="rect">
            <a:avLst/>
          </a:prstGeom>
        </p:spPr>
      </p:pic>
      <p:sp>
        <p:nvSpPr>
          <p:cNvPr id="9" name="Text Placeholder 4"/>
          <p:cNvSpPr txBox="1">
            <a:spLocks/>
          </p:cNvSpPr>
          <p:nvPr/>
        </p:nvSpPr>
        <p:spPr>
          <a:xfrm>
            <a:off x="4201843" y="368189"/>
            <a:ext cx="4445202" cy="1026655"/>
          </a:xfrm>
          <a:prstGeom prst="rect">
            <a:avLst/>
          </a:prstGeom>
        </p:spPr>
        <p:txBody>
          <a:bodyPr vert="horz" lIns="91440" tIns="45720" rIns="91440" bIns="45720" rtlCol="0">
            <a:normAutofit/>
          </a:bodyPr>
          <a:lstStyle>
            <a:lvl1pPr marL="0" indent="0" algn="l" defTabSz="457200" rtl="0" eaLnBrk="1" latinLnBrk="0" hangingPunct="1">
              <a:lnSpc>
                <a:spcPct val="100000"/>
              </a:lnSpc>
              <a:spcBef>
                <a:spcPts val="0"/>
              </a:spcBef>
              <a:buFont typeface="Arial"/>
              <a:buNone/>
              <a:defRPr sz="2000" b="0" i="1" kern="1200" baseline="0">
                <a:solidFill>
                  <a:schemeClr val="tx1"/>
                </a:solidFill>
                <a:latin typeface="Arial"/>
                <a:ea typeface="+mn-ea"/>
                <a:cs typeface="Arial"/>
              </a:defRPr>
            </a:lvl1pPr>
            <a:lvl2pPr marL="457200" indent="0" algn="l" defTabSz="457200" rtl="0" eaLnBrk="1" latinLnBrk="0" hangingPunct="1">
              <a:spcBef>
                <a:spcPct val="20000"/>
              </a:spcBef>
              <a:buFont typeface="Arial"/>
              <a:buNone/>
              <a:defRPr sz="28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0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 typeface="Arial"/>
              <a:buNone/>
              <a:tabLst/>
              <a:defRPr/>
            </a:pPr>
            <a:r>
              <a:rPr kumimoji="0" lang="en-US" b="0" i="1" u="none" strike="noStrike" kern="1200" cap="none" spc="0" normalizeH="0" baseline="0" noProof="0" dirty="0">
                <a:ln>
                  <a:noFill/>
                </a:ln>
                <a:solidFill>
                  <a:sysClr val="windowText" lastClr="000000"/>
                </a:solidFill>
                <a:effectLst/>
                <a:uLnTx/>
                <a:uFillTx/>
                <a:latin typeface="Arial"/>
                <a:ea typeface="+mn-ea"/>
                <a:cs typeface="Arial"/>
              </a:rPr>
              <a:t>--- </a:t>
            </a:r>
            <a:r>
              <a:rPr kumimoji="0" lang="en-US" b="0" i="1" u="none" strike="noStrike" kern="1200" cap="none" spc="0" normalizeH="0" baseline="0" noProof="0" dirty="0" smtClean="0">
                <a:ln>
                  <a:noFill/>
                </a:ln>
                <a:solidFill>
                  <a:sysClr val="windowText" lastClr="000000"/>
                </a:solidFill>
                <a:effectLst/>
                <a:uLnTx/>
                <a:uFillTx/>
                <a:latin typeface="Arial"/>
                <a:ea typeface="+mn-ea"/>
                <a:cs typeface="Arial"/>
              </a:rPr>
              <a:t>Glimpse </a:t>
            </a:r>
            <a:r>
              <a:rPr kumimoji="0" lang="en-US" b="0" i="1" u="none" strike="noStrike" kern="1200" cap="none" spc="0" normalizeH="0" baseline="0" noProof="0" dirty="0">
                <a:ln>
                  <a:noFill/>
                </a:ln>
                <a:solidFill>
                  <a:sysClr val="windowText" lastClr="000000"/>
                </a:solidFill>
                <a:effectLst/>
                <a:uLnTx/>
                <a:uFillTx/>
                <a:latin typeface="Arial"/>
                <a:ea typeface="+mn-ea"/>
                <a:cs typeface="Arial"/>
              </a:rPr>
              <a:t>of World Map</a:t>
            </a:r>
          </a:p>
        </p:txBody>
      </p:sp>
    </p:spTree>
    <p:extLst>
      <p:ext uri="{BB962C8B-B14F-4D97-AF65-F5344CB8AC3E}">
        <p14:creationId xmlns:p14="http://schemas.microsoft.com/office/powerpoint/2010/main" val="2042534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p:cNvPicPr>
            <a:picLocks noChangeAspect="1"/>
          </p:cNvPicPr>
          <p:nvPr/>
        </p:nvPicPr>
        <p:blipFill>
          <a:blip r:embed="rId2"/>
          <a:stretch>
            <a:fillRect/>
          </a:stretch>
        </p:blipFill>
        <p:spPr>
          <a:xfrm>
            <a:off x="461462" y="984942"/>
            <a:ext cx="3842227" cy="1857039"/>
          </a:xfrm>
          <a:prstGeom prst="rect">
            <a:avLst/>
          </a:prstGeom>
        </p:spPr>
      </p:pic>
      <p:sp>
        <p:nvSpPr>
          <p:cNvPr id="3" name="Slide Number Placeholder 2"/>
          <p:cNvSpPr>
            <a:spLocks noGrp="1"/>
          </p:cNvSpPr>
          <p:nvPr>
            <p:ph type="sldNum" sz="quarter" idx="10"/>
          </p:nvPr>
        </p:nvSpPr>
        <p:spPr/>
        <p:txBody>
          <a:bodyPr/>
          <a:lstStyle/>
          <a:p>
            <a:fld id="{12342C3A-DD85-7843-B416-BD52AB030D59}" type="slidenum">
              <a:rPr lang="en-US" smtClean="0"/>
              <a:pPr/>
              <a:t>5</a:t>
            </a:fld>
            <a:endParaRPr lang="en-US" dirty="0"/>
          </a:p>
        </p:txBody>
      </p:sp>
      <p:sp>
        <p:nvSpPr>
          <p:cNvPr id="19" name="Title 1"/>
          <p:cNvSpPr>
            <a:spLocks noGrp="1"/>
          </p:cNvSpPr>
          <p:nvPr>
            <p:ph type="title"/>
          </p:nvPr>
        </p:nvSpPr>
        <p:spPr>
          <a:xfrm>
            <a:off x="457200" y="274638"/>
            <a:ext cx="8229600" cy="711324"/>
          </a:xfrm>
        </p:spPr>
        <p:txBody>
          <a:bodyPr/>
          <a:lstStyle/>
          <a:p>
            <a:r>
              <a:rPr lang="en-US" dirty="0"/>
              <a:t>Network Analysis</a:t>
            </a:r>
          </a:p>
        </p:txBody>
      </p:sp>
      <p:sp>
        <p:nvSpPr>
          <p:cNvPr id="21" name="Text Placeholder 4"/>
          <p:cNvSpPr txBox="1">
            <a:spLocks/>
          </p:cNvSpPr>
          <p:nvPr/>
        </p:nvSpPr>
        <p:spPr>
          <a:xfrm>
            <a:off x="4201843" y="344335"/>
            <a:ext cx="4445202" cy="1026655"/>
          </a:xfrm>
          <a:prstGeom prst="rect">
            <a:avLst/>
          </a:prstGeom>
        </p:spPr>
        <p:txBody>
          <a:bodyPr vert="horz" lIns="91440" tIns="45720" rIns="91440" bIns="45720" rtlCol="0">
            <a:normAutofit/>
          </a:bodyPr>
          <a:lstStyle>
            <a:lvl1pPr marL="0" indent="0" algn="l" defTabSz="457200" rtl="0" eaLnBrk="1" latinLnBrk="0" hangingPunct="1">
              <a:lnSpc>
                <a:spcPct val="100000"/>
              </a:lnSpc>
              <a:spcBef>
                <a:spcPts val="0"/>
              </a:spcBef>
              <a:buFont typeface="Arial"/>
              <a:buNone/>
              <a:defRPr sz="2000" b="0" i="1" kern="1200" baseline="0">
                <a:solidFill>
                  <a:schemeClr val="tx1"/>
                </a:solidFill>
                <a:latin typeface="Arial"/>
                <a:ea typeface="+mn-ea"/>
                <a:cs typeface="Arial"/>
              </a:defRPr>
            </a:lvl1pPr>
            <a:lvl2pPr marL="457200" indent="0" algn="l" defTabSz="457200" rtl="0" eaLnBrk="1" latinLnBrk="0" hangingPunct="1">
              <a:spcBef>
                <a:spcPct val="20000"/>
              </a:spcBef>
              <a:buFont typeface="Arial"/>
              <a:buNone/>
              <a:defRPr sz="28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0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 typeface="Arial"/>
              <a:buNone/>
              <a:tabLst/>
              <a:defRPr/>
            </a:pPr>
            <a:r>
              <a:rPr kumimoji="0" lang="en-US" sz="2400" b="0" i="1" u="none" strike="noStrike" kern="1200" cap="none" spc="0" normalizeH="0" baseline="0" noProof="0" dirty="0">
                <a:ln>
                  <a:noFill/>
                </a:ln>
                <a:solidFill>
                  <a:sysClr val="windowText" lastClr="000000"/>
                </a:solidFill>
                <a:effectLst/>
                <a:uLnTx/>
                <a:uFillTx/>
                <a:latin typeface="Arial"/>
                <a:ea typeface="+mn-ea"/>
                <a:cs typeface="Arial"/>
              </a:rPr>
              <a:t>--- Approaches to construct</a:t>
            </a:r>
          </a:p>
        </p:txBody>
      </p:sp>
      <p:sp>
        <p:nvSpPr>
          <p:cNvPr id="25" name="TextBox 24"/>
          <p:cNvSpPr txBox="1"/>
          <p:nvPr/>
        </p:nvSpPr>
        <p:spPr>
          <a:xfrm>
            <a:off x="2412062" y="2271798"/>
            <a:ext cx="2075291" cy="646331"/>
          </a:xfrm>
          <a:prstGeom prst="rect">
            <a:avLst/>
          </a:prstGeom>
          <a:noFill/>
        </p:spPr>
        <p:txBody>
          <a:bodyPr wrap="square" rtlCol="0">
            <a:spAutoFit/>
          </a:bodyPr>
          <a:lstStyle/>
          <a:p>
            <a:r>
              <a:rPr lang="en-US" sz="3600" dirty="0">
                <a:solidFill>
                  <a:schemeClr val="tx2">
                    <a:lumMod val="60000"/>
                    <a:lumOff val="40000"/>
                  </a:schemeClr>
                </a:solidFill>
              </a:rPr>
              <a:t>Raw Data</a:t>
            </a:r>
          </a:p>
        </p:txBody>
      </p:sp>
      <p:pic>
        <p:nvPicPr>
          <p:cNvPr id="28" name="Picture 27"/>
          <p:cNvPicPr>
            <a:picLocks noChangeAspect="1"/>
          </p:cNvPicPr>
          <p:nvPr/>
        </p:nvPicPr>
        <p:blipFill>
          <a:blip r:embed="rId3"/>
          <a:stretch>
            <a:fillRect/>
          </a:stretch>
        </p:blipFill>
        <p:spPr>
          <a:xfrm>
            <a:off x="4636892" y="984942"/>
            <a:ext cx="3909459" cy="1857039"/>
          </a:xfrm>
          <a:prstGeom prst="rect">
            <a:avLst/>
          </a:prstGeom>
        </p:spPr>
      </p:pic>
      <p:sp>
        <p:nvSpPr>
          <p:cNvPr id="29" name="TextBox 28"/>
          <p:cNvSpPr txBox="1"/>
          <p:nvPr/>
        </p:nvSpPr>
        <p:spPr>
          <a:xfrm>
            <a:off x="5384562" y="2271797"/>
            <a:ext cx="3161790" cy="646331"/>
          </a:xfrm>
          <a:prstGeom prst="rect">
            <a:avLst/>
          </a:prstGeom>
          <a:noFill/>
        </p:spPr>
        <p:txBody>
          <a:bodyPr wrap="square" rtlCol="0">
            <a:spAutoFit/>
          </a:bodyPr>
          <a:lstStyle/>
          <a:p>
            <a:r>
              <a:rPr lang="en-US" sz="3600" dirty="0">
                <a:solidFill>
                  <a:schemeClr val="tx2">
                    <a:lumMod val="60000"/>
                    <a:lumOff val="40000"/>
                  </a:schemeClr>
                </a:solidFill>
              </a:rPr>
              <a:t>Adjacent Matrix</a:t>
            </a:r>
          </a:p>
        </p:txBody>
      </p:sp>
      <p:sp>
        <p:nvSpPr>
          <p:cNvPr id="35" name="Arrow: Right 34"/>
          <p:cNvSpPr/>
          <p:nvPr/>
        </p:nvSpPr>
        <p:spPr>
          <a:xfrm>
            <a:off x="4399889" y="2568271"/>
            <a:ext cx="984672" cy="166978"/>
          </a:xfrm>
          <a:prstGeom prst="rightArrow">
            <a:avLst/>
          </a:prstGeom>
          <a:solidFill>
            <a:schemeClr val="accent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9" name="Picture 38"/>
          <p:cNvPicPr>
            <a:picLocks noChangeAspect="1"/>
          </p:cNvPicPr>
          <p:nvPr/>
        </p:nvPicPr>
        <p:blipFill>
          <a:blip r:embed="rId4"/>
          <a:stretch>
            <a:fillRect/>
          </a:stretch>
        </p:blipFill>
        <p:spPr>
          <a:xfrm>
            <a:off x="4636891" y="3735952"/>
            <a:ext cx="3909460" cy="1857040"/>
          </a:xfrm>
          <a:prstGeom prst="rect">
            <a:avLst/>
          </a:prstGeom>
        </p:spPr>
      </p:pic>
      <p:sp>
        <p:nvSpPr>
          <p:cNvPr id="40" name="TextBox 39"/>
          <p:cNvSpPr txBox="1"/>
          <p:nvPr/>
        </p:nvSpPr>
        <p:spPr>
          <a:xfrm>
            <a:off x="5384561" y="5006292"/>
            <a:ext cx="3262484" cy="646331"/>
          </a:xfrm>
          <a:prstGeom prst="rect">
            <a:avLst/>
          </a:prstGeom>
          <a:noFill/>
        </p:spPr>
        <p:txBody>
          <a:bodyPr wrap="square" rtlCol="0">
            <a:spAutoFit/>
          </a:bodyPr>
          <a:lstStyle/>
          <a:p>
            <a:r>
              <a:rPr lang="en-US" sz="3600" dirty="0">
                <a:solidFill>
                  <a:schemeClr val="tx2">
                    <a:lumMod val="60000"/>
                    <a:lumOff val="40000"/>
                  </a:schemeClr>
                </a:solidFill>
              </a:rPr>
              <a:t>Integrate Matrix</a:t>
            </a:r>
          </a:p>
        </p:txBody>
      </p:sp>
      <p:sp>
        <p:nvSpPr>
          <p:cNvPr id="42" name="Arrow: Right 41"/>
          <p:cNvSpPr/>
          <p:nvPr/>
        </p:nvSpPr>
        <p:spPr>
          <a:xfrm rot="5400000">
            <a:off x="7423255" y="3909731"/>
            <a:ext cx="1898454" cy="175406"/>
          </a:xfrm>
          <a:prstGeom prst="rightArrow">
            <a:avLst/>
          </a:prstGeom>
          <a:solidFill>
            <a:schemeClr val="accent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4" name="Picture 43"/>
          <p:cNvPicPr>
            <a:picLocks noChangeAspect="1"/>
          </p:cNvPicPr>
          <p:nvPr/>
        </p:nvPicPr>
        <p:blipFill>
          <a:blip r:embed="rId5"/>
          <a:stretch>
            <a:fillRect/>
          </a:stretch>
        </p:blipFill>
        <p:spPr>
          <a:xfrm>
            <a:off x="427359" y="3742789"/>
            <a:ext cx="3907947" cy="1850203"/>
          </a:xfrm>
          <a:prstGeom prst="rect">
            <a:avLst/>
          </a:prstGeom>
        </p:spPr>
      </p:pic>
      <p:sp>
        <p:nvSpPr>
          <p:cNvPr id="45" name="Arrow: Right 44"/>
          <p:cNvSpPr/>
          <p:nvPr/>
        </p:nvSpPr>
        <p:spPr>
          <a:xfrm rot="10800000">
            <a:off x="4399889" y="5245968"/>
            <a:ext cx="984672" cy="166978"/>
          </a:xfrm>
          <a:prstGeom prst="rightArrow">
            <a:avLst/>
          </a:prstGeom>
          <a:solidFill>
            <a:schemeClr val="accent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Box 45"/>
          <p:cNvSpPr txBox="1"/>
          <p:nvPr/>
        </p:nvSpPr>
        <p:spPr>
          <a:xfrm>
            <a:off x="2083242" y="5001198"/>
            <a:ext cx="2404112" cy="646331"/>
          </a:xfrm>
          <a:prstGeom prst="rect">
            <a:avLst/>
          </a:prstGeom>
          <a:noFill/>
        </p:spPr>
        <p:txBody>
          <a:bodyPr wrap="square" rtlCol="0">
            <a:spAutoFit/>
          </a:bodyPr>
          <a:lstStyle/>
          <a:p>
            <a:r>
              <a:rPr lang="en-US" sz="3600" dirty="0">
                <a:solidFill>
                  <a:schemeClr val="tx2">
                    <a:lumMod val="60000"/>
                    <a:lumOff val="40000"/>
                  </a:schemeClr>
                </a:solidFill>
              </a:rPr>
              <a:t>Filter Edges</a:t>
            </a:r>
          </a:p>
        </p:txBody>
      </p:sp>
      <p:sp>
        <p:nvSpPr>
          <p:cNvPr id="47" name="TextBox 46"/>
          <p:cNvSpPr txBox="1"/>
          <p:nvPr/>
        </p:nvSpPr>
        <p:spPr>
          <a:xfrm>
            <a:off x="457200" y="2984607"/>
            <a:ext cx="3744643" cy="738664"/>
          </a:xfrm>
          <a:prstGeom prst="rect">
            <a:avLst/>
          </a:prstGeom>
          <a:noFill/>
        </p:spPr>
        <p:txBody>
          <a:bodyPr wrap="square" rtlCol="0">
            <a:spAutoFit/>
          </a:bodyPr>
          <a:lstStyle/>
          <a:p>
            <a:r>
              <a:rPr lang="en-US" sz="1400" dirty="0"/>
              <a:t>The survey considers six attributes as indicator of happiness: Economy, Family, Health, Freedom, Trust, Generosity.</a:t>
            </a:r>
          </a:p>
        </p:txBody>
      </p:sp>
      <p:sp>
        <p:nvSpPr>
          <p:cNvPr id="48" name="TextBox 47"/>
          <p:cNvSpPr txBox="1"/>
          <p:nvPr/>
        </p:nvSpPr>
        <p:spPr>
          <a:xfrm>
            <a:off x="4639344" y="2984607"/>
            <a:ext cx="3744643" cy="738664"/>
          </a:xfrm>
          <a:prstGeom prst="rect">
            <a:avLst/>
          </a:prstGeom>
          <a:noFill/>
        </p:spPr>
        <p:txBody>
          <a:bodyPr wrap="square" rtlCol="0">
            <a:spAutoFit/>
          </a:bodyPr>
          <a:lstStyle/>
          <a:p>
            <a:r>
              <a:rPr lang="en-US" sz="1400" dirty="0"/>
              <a:t>For each attribute, calculate the absolute distance between two countries, and normalize between the scale of 1:10</a:t>
            </a:r>
          </a:p>
        </p:txBody>
      </p:sp>
      <p:sp>
        <p:nvSpPr>
          <p:cNvPr id="49" name="TextBox 48"/>
          <p:cNvSpPr txBox="1"/>
          <p:nvPr/>
        </p:nvSpPr>
        <p:spPr>
          <a:xfrm>
            <a:off x="4715542" y="5607877"/>
            <a:ext cx="3744643" cy="738664"/>
          </a:xfrm>
          <a:prstGeom prst="rect">
            <a:avLst/>
          </a:prstGeom>
          <a:noFill/>
        </p:spPr>
        <p:txBody>
          <a:bodyPr wrap="square" rtlCol="0">
            <a:spAutoFit/>
          </a:bodyPr>
          <a:lstStyle/>
          <a:p>
            <a:r>
              <a:rPr lang="en-US" sz="1400" dirty="0"/>
              <a:t>Add up the pair-wise comparison between countries in regard to the six attributes. To get the overall connection between two countries.</a:t>
            </a:r>
          </a:p>
        </p:txBody>
      </p:sp>
      <p:sp>
        <p:nvSpPr>
          <p:cNvPr id="50" name="TextBox 49"/>
          <p:cNvSpPr txBox="1"/>
          <p:nvPr/>
        </p:nvSpPr>
        <p:spPr>
          <a:xfrm>
            <a:off x="522295" y="5619888"/>
            <a:ext cx="3744643" cy="738664"/>
          </a:xfrm>
          <a:prstGeom prst="rect">
            <a:avLst/>
          </a:prstGeom>
          <a:noFill/>
        </p:spPr>
        <p:txBody>
          <a:bodyPr wrap="square" rtlCol="0">
            <a:spAutoFit/>
          </a:bodyPr>
          <a:lstStyle/>
          <a:p>
            <a:r>
              <a:rPr lang="en-US" sz="1400" dirty="0"/>
              <a:t>Last to reduce the amount of edges (156 * 155), we choose to only detect the strongest five connections. (less than 156*5)</a:t>
            </a:r>
          </a:p>
        </p:txBody>
      </p:sp>
    </p:spTree>
    <p:extLst>
      <p:ext uri="{BB962C8B-B14F-4D97-AF65-F5344CB8AC3E}">
        <p14:creationId xmlns:p14="http://schemas.microsoft.com/office/powerpoint/2010/main" val="1613233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47713"/>
          </a:xfrm>
        </p:spPr>
        <p:txBody>
          <a:bodyPr/>
          <a:lstStyle/>
          <a:p>
            <a:r>
              <a:rPr lang="en-US" dirty="0"/>
              <a:t>Community Analysis</a:t>
            </a:r>
          </a:p>
        </p:txBody>
      </p:sp>
      <p:sp>
        <p:nvSpPr>
          <p:cNvPr id="3" name="Slide Number Placeholder 2"/>
          <p:cNvSpPr>
            <a:spLocks noGrp="1"/>
          </p:cNvSpPr>
          <p:nvPr>
            <p:ph type="sldNum" sz="quarter" idx="10"/>
          </p:nvPr>
        </p:nvSpPr>
        <p:spPr/>
        <p:txBody>
          <a:bodyPr/>
          <a:lstStyle/>
          <a:p>
            <a:fld id="{12342C3A-DD85-7843-B416-BD52AB030D59}" type="slidenum">
              <a:rPr lang="en-US" smtClean="0"/>
              <a:pPr/>
              <a:t>6</a:t>
            </a:fld>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049572"/>
            <a:ext cx="3792773" cy="2799066"/>
          </a:xfrm>
          <a:prstGeom prst="rect">
            <a:avLst/>
          </a:prstGeom>
        </p:spPr>
      </p:pic>
      <p:cxnSp>
        <p:nvCxnSpPr>
          <p:cNvPr id="10" name="Straight Connector 9"/>
          <p:cNvCxnSpPr/>
          <p:nvPr/>
        </p:nvCxnSpPr>
        <p:spPr>
          <a:xfrm>
            <a:off x="87466" y="2051436"/>
            <a:ext cx="3427012" cy="0"/>
          </a:xfrm>
          <a:prstGeom prst="line">
            <a:avLst/>
          </a:prstGeom>
          <a:ln w="28575" cap="flat" cmpd="sng" algn="ctr">
            <a:solidFill>
              <a:schemeClr val="accent1"/>
            </a:solidFill>
            <a:prstDash val="dash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Straight Connector 10"/>
          <p:cNvCxnSpPr>
            <a:cxnSpLocks/>
          </p:cNvCxnSpPr>
          <p:nvPr/>
        </p:nvCxnSpPr>
        <p:spPr>
          <a:xfrm>
            <a:off x="1726759" y="914400"/>
            <a:ext cx="0" cy="3164619"/>
          </a:xfrm>
          <a:prstGeom prst="line">
            <a:avLst/>
          </a:prstGeom>
          <a:ln w="28575" cap="flat" cmpd="sng" algn="ctr">
            <a:solidFill>
              <a:schemeClr val="accent1"/>
            </a:solidFill>
            <a:prstDash val="dashDot"/>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4" name="TextBox 13"/>
          <p:cNvSpPr txBox="1"/>
          <p:nvPr/>
        </p:nvSpPr>
        <p:spPr>
          <a:xfrm>
            <a:off x="414201" y="4389120"/>
            <a:ext cx="3271962" cy="1600438"/>
          </a:xfrm>
          <a:prstGeom prst="rect">
            <a:avLst/>
          </a:prstGeom>
          <a:noFill/>
        </p:spPr>
        <p:txBody>
          <a:bodyPr wrap="square" rtlCol="0">
            <a:spAutoFit/>
          </a:bodyPr>
          <a:lstStyle/>
          <a:p>
            <a:r>
              <a:rPr lang="en-US" sz="1400" dirty="0"/>
              <a:t>Countries were categorized as developing countries and developed countries. But developing countries varies extremely differently. Nigeria and China are both developing countries, but at least for most people, China is regard as a better country to live.</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3713" t="11814" r="6087" b="15060"/>
          <a:stretch/>
        </p:blipFill>
        <p:spPr>
          <a:xfrm>
            <a:off x="3686163" y="2909622"/>
            <a:ext cx="5147735" cy="3079936"/>
          </a:xfrm>
          <a:prstGeom prst="rect">
            <a:avLst/>
          </a:prstGeom>
        </p:spPr>
      </p:pic>
      <p:sp>
        <p:nvSpPr>
          <p:cNvPr id="12" name="TextBox 11"/>
          <p:cNvSpPr txBox="1"/>
          <p:nvPr/>
        </p:nvSpPr>
        <p:spPr>
          <a:xfrm>
            <a:off x="3792773" y="1050657"/>
            <a:ext cx="4532975" cy="738664"/>
          </a:xfrm>
          <a:prstGeom prst="rect">
            <a:avLst/>
          </a:prstGeom>
          <a:noFill/>
        </p:spPr>
        <p:txBody>
          <a:bodyPr wrap="square" rtlCol="0">
            <a:spAutoFit/>
          </a:bodyPr>
          <a:lstStyle/>
          <a:p>
            <a:r>
              <a:rPr lang="en-US" sz="1400" b="1" dirty="0"/>
              <a:t>Heatmap</a:t>
            </a:r>
            <a:r>
              <a:rPr lang="en-US" sz="1400" dirty="0"/>
              <a:t> is one method to research on how to cluster countries, but instead of pair-wise comparison,  we decided to use regions to understand pattern. </a:t>
            </a:r>
          </a:p>
        </p:txBody>
      </p:sp>
      <p:cxnSp>
        <p:nvCxnSpPr>
          <p:cNvPr id="13" name="Straight Connector 12"/>
          <p:cNvCxnSpPr>
            <a:cxnSpLocks/>
          </p:cNvCxnSpPr>
          <p:nvPr/>
        </p:nvCxnSpPr>
        <p:spPr>
          <a:xfrm>
            <a:off x="5377733" y="2719346"/>
            <a:ext cx="0" cy="3476045"/>
          </a:xfrm>
          <a:prstGeom prst="line">
            <a:avLst/>
          </a:prstGeom>
          <a:ln w="12700" cap="flat" cmpd="sng" algn="ctr">
            <a:solidFill>
              <a:srgbClr val="FF0000"/>
            </a:solidFill>
            <a:prstDash val="lgDash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 name="Straight Connector 14"/>
          <p:cNvCxnSpPr>
            <a:cxnSpLocks/>
          </p:cNvCxnSpPr>
          <p:nvPr/>
        </p:nvCxnSpPr>
        <p:spPr>
          <a:xfrm>
            <a:off x="6651266" y="2719346"/>
            <a:ext cx="0" cy="3476045"/>
          </a:xfrm>
          <a:prstGeom prst="line">
            <a:avLst/>
          </a:prstGeom>
          <a:ln w="12700" cap="flat" cmpd="sng" algn="ctr">
            <a:solidFill>
              <a:srgbClr val="FF0000"/>
            </a:solidFill>
            <a:prstDash val="lgDash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Straight Connector 15"/>
          <p:cNvCxnSpPr>
            <a:cxnSpLocks/>
          </p:cNvCxnSpPr>
          <p:nvPr/>
        </p:nvCxnSpPr>
        <p:spPr>
          <a:xfrm>
            <a:off x="7757824" y="2803180"/>
            <a:ext cx="0" cy="3476045"/>
          </a:xfrm>
          <a:prstGeom prst="line">
            <a:avLst/>
          </a:prstGeom>
          <a:ln w="12700" cap="flat" cmpd="sng" algn="ctr">
            <a:solidFill>
              <a:srgbClr val="FF0000"/>
            </a:solidFill>
            <a:prstDash val="lgDashDot"/>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extBox 16"/>
          <p:cNvSpPr txBox="1"/>
          <p:nvPr/>
        </p:nvSpPr>
        <p:spPr>
          <a:xfrm>
            <a:off x="3792772" y="1878632"/>
            <a:ext cx="4532975" cy="738664"/>
          </a:xfrm>
          <a:prstGeom prst="rect">
            <a:avLst/>
          </a:prstGeom>
          <a:noFill/>
        </p:spPr>
        <p:txBody>
          <a:bodyPr wrap="square" rtlCol="0">
            <a:spAutoFit/>
          </a:bodyPr>
          <a:lstStyle/>
          <a:p>
            <a:r>
              <a:rPr lang="en-US" sz="1400" b="1" dirty="0"/>
              <a:t>Hierarchical clustering </a:t>
            </a:r>
            <a:r>
              <a:rPr lang="en-US" sz="1400" dirty="0"/>
              <a:t>is another method to understand the connection between countries.  The result shows a clear four cluster pattern.</a:t>
            </a:r>
          </a:p>
        </p:txBody>
      </p:sp>
    </p:spTree>
    <p:extLst>
      <p:ext uri="{BB962C8B-B14F-4D97-AF65-F5344CB8AC3E}">
        <p14:creationId xmlns:p14="http://schemas.microsoft.com/office/powerpoint/2010/main" val="18268624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p:cNvPicPr>
            <a:picLocks noChangeAspect="1"/>
          </p:cNvPicPr>
          <p:nvPr/>
        </p:nvPicPr>
        <p:blipFill rotWithShape="1">
          <a:blip r:embed="rId2">
            <a:extLst>
              <a:ext uri="{28A0092B-C50C-407E-A947-70E740481C1C}">
                <a14:useLocalDpi xmlns:a14="http://schemas.microsoft.com/office/drawing/2010/main" val="0"/>
              </a:ext>
            </a:extLst>
          </a:blip>
          <a:srcRect t="29175" b="28696"/>
          <a:stretch/>
        </p:blipFill>
        <p:spPr>
          <a:xfrm>
            <a:off x="2621221" y="922350"/>
            <a:ext cx="5892186" cy="2482363"/>
          </a:xfrm>
          <a:prstGeom prst="rect">
            <a:avLst/>
          </a:prstGeom>
        </p:spPr>
      </p:pic>
      <p:pic>
        <p:nvPicPr>
          <p:cNvPr id="36" name="Picture 35"/>
          <p:cNvPicPr>
            <a:picLocks noChangeAspect="1"/>
          </p:cNvPicPr>
          <p:nvPr/>
        </p:nvPicPr>
        <p:blipFill rotWithShape="1">
          <a:blip r:embed="rId3" cstate="print">
            <a:extLst>
              <a:ext uri="{28A0092B-C50C-407E-A947-70E740481C1C}">
                <a14:useLocalDpi xmlns:a14="http://schemas.microsoft.com/office/drawing/2010/main" val="0"/>
              </a:ext>
            </a:extLst>
          </a:blip>
          <a:srcRect t="29633" b="28718"/>
          <a:stretch/>
        </p:blipFill>
        <p:spPr>
          <a:xfrm>
            <a:off x="2621221" y="3825240"/>
            <a:ext cx="5892186" cy="2453986"/>
          </a:xfrm>
          <a:prstGeom prst="rect">
            <a:avLst/>
          </a:prstGeom>
        </p:spPr>
      </p:pic>
      <p:sp>
        <p:nvSpPr>
          <p:cNvPr id="2" name="Title 1"/>
          <p:cNvSpPr>
            <a:spLocks noGrp="1"/>
          </p:cNvSpPr>
          <p:nvPr>
            <p:ph type="title"/>
          </p:nvPr>
        </p:nvSpPr>
        <p:spPr>
          <a:xfrm>
            <a:off x="457200" y="274638"/>
            <a:ext cx="8229600" cy="647713"/>
          </a:xfrm>
        </p:spPr>
        <p:txBody>
          <a:bodyPr/>
          <a:lstStyle/>
          <a:p>
            <a:r>
              <a:rPr lang="en-US" dirty="0"/>
              <a:t>Community analysis</a:t>
            </a:r>
          </a:p>
        </p:txBody>
      </p:sp>
      <p:sp>
        <p:nvSpPr>
          <p:cNvPr id="3" name="Slide Number Placeholder 2"/>
          <p:cNvSpPr>
            <a:spLocks noGrp="1"/>
          </p:cNvSpPr>
          <p:nvPr>
            <p:ph type="sldNum" sz="quarter" idx="10"/>
          </p:nvPr>
        </p:nvSpPr>
        <p:spPr/>
        <p:txBody>
          <a:bodyPr/>
          <a:lstStyle/>
          <a:p>
            <a:fld id="{12342C3A-DD85-7843-B416-BD52AB030D59}" type="slidenum">
              <a:rPr lang="en-US" smtClean="0"/>
              <a:pPr/>
              <a:t>7</a:t>
            </a:fld>
            <a:endParaRPr lang="en-US" dirty="0"/>
          </a:p>
        </p:txBody>
      </p:sp>
      <p:sp>
        <p:nvSpPr>
          <p:cNvPr id="12" name="TextBox 11"/>
          <p:cNvSpPr txBox="1"/>
          <p:nvPr/>
        </p:nvSpPr>
        <p:spPr>
          <a:xfrm>
            <a:off x="275368" y="1016438"/>
            <a:ext cx="2105373" cy="2031325"/>
          </a:xfrm>
          <a:prstGeom prst="rect">
            <a:avLst/>
          </a:prstGeom>
          <a:noFill/>
        </p:spPr>
        <p:txBody>
          <a:bodyPr wrap="square" rtlCol="0">
            <a:spAutoFit/>
          </a:bodyPr>
          <a:lstStyle/>
          <a:p>
            <a:r>
              <a:rPr lang="en-US" sz="1400" b="1" dirty="0"/>
              <a:t>Happiness</a:t>
            </a:r>
            <a:endParaRPr lang="en-US" sz="1400" dirty="0"/>
          </a:p>
          <a:p>
            <a:r>
              <a:rPr lang="en-US" sz="1400" dirty="0"/>
              <a:t>From left to right, The happiness score increases, the size of each node is proportional to GDP per capital, Which strongly indicates that happiness is strongly affected by income. </a:t>
            </a:r>
          </a:p>
        </p:txBody>
      </p:sp>
      <p:cxnSp>
        <p:nvCxnSpPr>
          <p:cNvPr id="13" name="Straight Connector 12"/>
          <p:cNvCxnSpPr>
            <a:cxnSpLocks/>
          </p:cNvCxnSpPr>
          <p:nvPr/>
        </p:nvCxnSpPr>
        <p:spPr>
          <a:xfrm>
            <a:off x="3516086" y="1159998"/>
            <a:ext cx="1068507" cy="2299483"/>
          </a:xfrm>
          <a:prstGeom prst="line">
            <a:avLst/>
          </a:prstGeom>
          <a:ln w="12700" cap="flat" cmpd="sng" algn="ctr">
            <a:solidFill>
              <a:srgbClr val="FF0000"/>
            </a:solidFill>
            <a:prstDash val="lgDash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5" name="Straight Connector 14"/>
          <p:cNvCxnSpPr>
            <a:cxnSpLocks/>
          </p:cNvCxnSpPr>
          <p:nvPr/>
        </p:nvCxnSpPr>
        <p:spPr>
          <a:xfrm>
            <a:off x="6715490" y="962811"/>
            <a:ext cx="0" cy="2441902"/>
          </a:xfrm>
          <a:prstGeom prst="line">
            <a:avLst/>
          </a:prstGeom>
          <a:ln w="12700" cap="flat" cmpd="sng" algn="ctr">
            <a:solidFill>
              <a:srgbClr val="FF0000"/>
            </a:solidFill>
            <a:prstDash val="lgDash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7" name="Straight Arrow Connector 26"/>
          <p:cNvCxnSpPr>
            <a:cxnSpLocks/>
          </p:cNvCxnSpPr>
          <p:nvPr/>
        </p:nvCxnSpPr>
        <p:spPr>
          <a:xfrm>
            <a:off x="2536371" y="3642360"/>
            <a:ext cx="615042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955971" y="3243943"/>
            <a:ext cx="1730829" cy="369332"/>
          </a:xfrm>
          <a:prstGeom prst="rect">
            <a:avLst/>
          </a:prstGeom>
          <a:noFill/>
        </p:spPr>
        <p:txBody>
          <a:bodyPr wrap="square" rtlCol="0">
            <a:spAutoFit/>
          </a:bodyPr>
          <a:lstStyle/>
          <a:p>
            <a:r>
              <a:rPr lang="en-US" dirty="0"/>
              <a:t>Happiness Score</a:t>
            </a:r>
          </a:p>
        </p:txBody>
      </p:sp>
      <p:sp>
        <p:nvSpPr>
          <p:cNvPr id="47" name="TextBox 46"/>
          <p:cNvSpPr txBox="1"/>
          <p:nvPr/>
        </p:nvSpPr>
        <p:spPr>
          <a:xfrm>
            <a:off x="275368" y="3642360"/>
            <a:ext cx="2261003" cy="2677656"/>
          </a:xfrm>
          <a:prstGeom prst="rect">
            <a:avLst/>
          </a:prstGeom>
          <a:noFill/>
        </p:spPr>
        <p:txBody>
          <a:bodyPr wrap="square" rtlCol="0">
            <a:spAutoFit/>
          </a:bodyPr>
          <a:lstStyle/>
          <a:p>
            <a:r>
              <a:rPr lang="en-US" sz="1400" b="1" dirty="0"/>
              <a:t>Region Distribution</a:t>
            </a:r>
            <a:endParaRPr lang="en-US" sz="1400" dirty="0"/>
          </a:p>
          <a:p>
            <a:r>
              <a:rPr lang="en-US" sz="1400" dirty="0"/>
              <a:t>Compare to the upper picture, We can see that the most unhappy countries centralized in Sub-Saharan Arica. While the happiest countries mostly locates in Western E</a:t>
            </a:r>
            <a:r>
              <a:rPr lang="en-US" altLang="zh-CN" sz="1400" dirty="0"/>
              <a:t>urope. Mean while, in the middle part, one part is dominated by Central and Eastern Europe countries</a:t>
            </a:r>
            <a:endParaRPr lang="en-US" sz="1400" dirty="0"/>
          </a:p>
        </p:txBody>
      </p:sp>
    </p:spTree>
    <p:extLst>
      <p:ext uri="{BB962C8B-B14F-4D97-AF65-F5344CB8AC3E}">
        <p14:creationId xmlns:p14="http://schemas.microsoft.com/office/powerpoint/2010/main" val="1401565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368" y="270381"/>
            <a:ext cx="8229600" cy="647713"/>
          </a:xfrm>
        </p:spPr>
        <p:txBody>
          <a:bodyPr/>
          <a:lstStyle/>
          <a:p>
            <a:r>
              <a:rPr lang="en-US" dirty="0"/>
              <a:t>Community analysis</a:t>
            </a:r>
          </a:p>
        </p:txBody>
      </p:sp>
      <p:sp>
        <p:nvSpPr>
          <p:cNvPr id="3" name="Slide Number Placeholder 2"/>
          <p:cNvSpPr>
            <a:spLocks noGrp="1"/>
          </p:cNvSpPr>
          <p:nvPr>
            <p:ph type="sldNum" sz="quarter" idx="10"/>
          </p:nvPr>
        </p:nvSpPr>
        <p:spPr/>
        <p:txBody>
          <a:bodyPr/>
          <a:lstStyle/>
          <a:p>
            <a:fld id="{12342C3A-DD85-7843-B416-BD52AB030D59}" type="slidenum">
              <a:rPr lang="en-US" smtClean="0"/>
              <a:pPr/>
              <a:t>8</a:t>
            </a:fld>
            <a:endParaRPr lang="en-US" dirty="0"/>
          </a:p>
        </p:txBody>
      </p:sp>
      <p:sp>
        <p:nvSpPr>
          <p:cNvPr id="12" name="TextBox 11"/>
          <p:cNvSpPr txBox="1"/>
          <p:nvPr/>
        </p:nvSpPr>
        <p:spPr>
          <a:xfrm>
            <a:off x="4463595" y="5115943"/>
            <a:ext cx="4559379" cy="1169551"/>
          </a:xfrm>
          <a:prstGeom prst="rect">
            <a:avLst/>
          </a:prstGeom>
          <a:noFill/>
        </p:spPr>
        <p:txBody>
          <a:bodyPr wrap="square" rtlCol="0">
            <a:spAutoFit/>
          </a:bodyPr>
          <a:lstStyle/>
          <a:p>
            <a:r>
              <a:rPr lang="en-US" sz="1400" b="1" dirty="0"/>
              <a:t>Happiness &amp; Freedom</a:t>
            </a:r>
          </a:p>
          <a:p>
            <a:r>
              <a:rPr lang="en-US" sz="1400" dirty="0"/>
              <a:t>In terms of freedom, We again see a high correlation between high happiness and high freedom. </a:t>
            </a:r>
            <a:r>
              <a:rPr lang="en-US" sz="1400" dirty="0" smtClean="0"/>
              <a:t>For the countries which have similar economy, the different level of freedom attribute to </a:t>
            </a:r>
            <a:r>
              <a:rPr lang="en-US" sz="1400" smtClean="0"/>
              <a:t>the difference of  happiness score.</a:t>
            </a:r>
            <a:endParaRPr lang="en-US" sz="1400" dirty="0"/>
          </a:p>
        </p:txBody>
      </p:sp>
      <p:pic>
        <p:nvPicPr>
          <p:cNvPr id="14" name="Picture 13"/>
          <p:cNvPicPr>
            <a:picLocks noChangeAspect="1"/>
          </p:cNvPicPr>
          <p:nvPr/>
        </p:nvPicPr>
        <p:blipFill rotWithShape="1">
          <a:blip r:embed="rId3">
            <a:extLst>
              <a:ext uri="{28A0092B-C50C-407E-A947-70E740481C1C}">
                <a14:useLocalDpi xmlns:a14="http://schemas.microsoft.com/office/drawing/2010/main" val="0"/>
              </a:ext>
            </a:extLst>
          </a:blip>
          <a:srcRect l="1941" t="3200" r="4574" b="1272"/>
          <a:stretch/>
        </p:blipFill>
        <p:spPr>
          <a:xfrm>
            <a:off x="4260273" y="879659"/>
            <a:ext cx="4121728" cy="4211782"/>
          </a:xfrm>
          <a:prstGeom prst="rect">
            <a:avLst/>
          </a:prstGeom>
        </p:spPr>
      </p:pic>
      <p:sp>
        <p:nvSpPr>
          <p:cNvPr id="16" name="Text Placeholder 4"/>
          <p:cNvSpPr txBox="1">
            <a:spLocks/>
          </p:cNvSpPr>
          <p:nvPr/>
        </p:nvSpPr>
        <p:spPr>
          <a:xfrm>
            <a:off x="4512086" y="366332"/>
            <a:ext cx="4445202" cy="1026655"/>
          </a:xfrm>
          <a:prstGeom prst="rect">
            <a:avLst/>
          </a:prstGeom>
        </p:spPr>
        <p:txBody>
          <a:bodyPr vert="horz" lIns="91440" tIns="45720" rIns="91440" bIns="45720" rtlCol="0">
            <a:normAutofit/>
          </a:bodyPr>
          <a:lstStyle>
            <a:lvl1pPr marL="0" indent="0" algn="l" defTabSz="457200" rtl="0" eaLnBrk="1" latinLnBrk="0" hangingPunct="1">
              <a:lnSpc>
                <a:spcPct val="100000"/>
              </a:lnSpc>
              <a:spcBef>
                <a:spcPts val="0"/>
              </a:spcBef>
              <a:buFont typeface="Arial"/>
              <a:buNone/>
              <a:defRPr sz="2000" b="0" i="1" kern="1200" baseline="0">
                <a:solidFill>
                  <a:schemeClr val="tx1"/>
                </a:solidFill>
                <a:latin typeface="Arial"/>
                <a:ea typeface="+mn-ea"/>
                <a:cs typeface="Arial"/>
              </a:defRPr>
            </a:lvl1pPr>
            <a:lvl2pPr marL="457200" indent="0" algn="l" defTabSz="457200" rtl="0" eaLnBrk="1" latinLnBrk="0" hangingPunct="1">
              <a:spcBef>
                <a:spcPct val="20000"/>
              </a:spcBef>
              <a:buFont typeface="Arial"/>
              <a:buNone/>
              <a:defRPr sz="2800" kern="1200">
                <a:solidFill>
                  <a:schemeClr val="tx1"/>
                </a:solidFill>
                <a:latin typeface="+mn-lt"/>
                <a:ea typeface="+mn-ea"/>
                <a:cs typeface="+mn-cs"/>
              </a:defRPr>
            </a:lvl2pPr>
            <a:lvl3pPr marL="914400" indent="0" algn="l" defTabSz="457200" rtl="0" eaLnBrk="1" latinLnBrk="0" hangingPunct="1">
              <a:spcBef>
                <a:spcPct val="20000"/>
              </a:spcBef>
              <a:buFont typeface="Arial"/>
              <a:buNone/>
              <a:defRPr sz="2400" kern="1200">
                <a:solidFill>
                  <a:schemeClr val="tx1"/>
                </a:solidFill>
                <a:latin typeface="+mn-lt"/>
                <a:ea typeface="+mn-ea"/>
                <a:cs typeface="+mn-cs"/>
              </a:defRPr>
            </a:lvl3pPr>
            <a:lvl4pPr marL="1371600" indent="0" algn="l" defTabSz="457200" rtl="0" eaLnBrk="1" latinLnBrk="0" hangingPunct="1">
              <a:spcBef>
                <a:spcPct val="20000"/>
              </a:spcBef>
              <a:buFont typeface="Arial"/>
              <a:buNone/>
              <a:defRPr sz="20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 typeface="Arial"/>
              <a:buNone/>
              <a:tabLst/>
              <a:defRPr/>
            </a:pPr>
            <a:r>
              <a:rPr kumimoji="0" lang="en-US" sz="2400" b="0" i="1" u="none" strike="noStrike" kern="1200" cap="none" spc="0" normalizeH="0" baseline="0" noProof="0" dirty="0">
                <a:ln>
                  <a:noFill/>
                </a:ln>
                <a:solidFill>
                  <a:sysClr val="windowText" lastClr="000000"/>
                </a:solidFill>
                <a:effectLst/>
                <a:uLnTx/>
                <a:uFillTx/>
                <a:latin typeface="Arial"/>
                <a:ea typeface="+mn-ea"/>
                <a:cs typeface="Arial"/>
              </a:rPr>
              <a:t>--- </a:t>
            </a:r>
            <a:r>
              <a:rPr kumimoji="0" lang="en-US" sz="2400" b="0" i="1" u="none" strike="noStrike" kern="1200" cap="none" spc="0" normalizeH="0" baseline="0" noProof="0" dirty="0" smtClean="0">
                <a:ln>
                  <a:noFill/>
                </a:ln>
                <a:solidFill>
                  <a:sysClr val="windowText" lastClr="000000"/>
                </a:solidFill>
                <a:effectLst/>
                <a:uLnTx/>
                <a:uFillTx/>
                <a:latin typeface="Arial"/>
                <a:ea typeface="+mn-ea"/>
                <a:cs typeface="Arial"/>
              </a:rPr>
              <a:t>Region &amp; Freedom </a:t>
            </a:r>
            <a:endParaRPr kumimoji="0" lang="en-US" sz="2400" b="0" i="1" u="none" strike="noStrike" kern="1200" cap="none" spc="0" normalizeH="0" baseline="0" noProof="0" dirty="0">
              <a:ln>
                <a:noFill/>
              </a:ln>
              <a:solidFill>
                <a:sysClr val="windowText" lastClr="000000"/>
              </a:solidFill>
              <a:effectLst/>
              <a:uLnTx/>
              <a:uFillTx/>
              <a:latin typeface="Arial"/>
              <a:ea typeface="+mn-ea"/>
              <a:cs typeface="Arial"/>
            </a:endParaRPr>
          </a:p>
        </p:txBody>
      </p:sp>
      <p:pic>
        <p:nvPicPr>
          <p:cNvPr id="26" name="Picture 25"/>
          <p:cNvPicPr>
            <a:picLocks noChangeAspect="1"/>
          </p:cNvPicPr>
          <p:nvPr/>
        </p:nvPicPr>
        <p:blipFill>
          <a:blip r:embed="rId4"/>
          <a:stretch>
            <a:fillRect/>
          </a:stretch>
        </p:blipFill>
        <p:spPr>
          <a:xfrm>
            <a:off x="162764" y="3352800"/>
            <a:ext cx="4273124" cy="2848749"/>
          </a:xfrm>
          <a:prstGeom prst="rect">
            <a:avLst/>
          </a:prstGeom>
        </p:spPr>
      </p:pic>
      <p:sp>
        <p:nvSpPr>
          <p:cNvPr id="32" name="TextBox 31"/>
          <p:cNvSpPr txBox="1"/>
          <p:nvPr/>
        </p:nvSpPr>
        <p:spPr>
          <a:xfrm>
            <a:off x="275369" y="1025245"/>
            <a:ext cx="3861937" cy="2246769"/>
          </a:xfrm>
          <a:prstGeom prst="rect">
            <a:avLst/>
          </a:prstGeom>
          <a:noFill/>
        </p:spPr>
        <p:txBody>
          <a:bodyPr wrap="square" rtlCol="0">
            <a:spAutoFit/>
          </a:bodyPr>
          <a:lstStyle/>
          <a:p>
            <a:r>
              <a:rPr lang="en-US" sz="1400" b="1" dirty="0"/>
              <a:t>Regional Connections</a:t>
            </a:r>
          </a:p>
          <a:p>
            <a:pPr marL="285750" indent="-285750">
              <a:buFont typeface="Arial" panose="020B0604020202020204" pitchFamily="34" charset="0"/>
              <a:buChar char="•"/>
            </a:pPr>
            <a:r>
              <a:rPr lang="en-US" sz="1400" dirty="0" smtClean="0"/>
              <a:t>Central </a:t>
            </a:r>
            <a:r>
              <a:rPr lang="en-US" sz="1400" dirty="0"/>
              <a:t>and Eastern Europe, Latin America and Caribbean, Middle East and Northern Africa are quite alike.  Which fits our intuition.</a:t>
            </a:r>
          </a:p>
          <a:p>
            <a:pPr marL="285750" indent="-285750">
              <a:buFont typeface="Arial" panose="020B0604020202020204" pitchFamily="34" charset="0"/>
              <a:buChar char="•"/>
            </a:pPr>
            <a:r>
              <a:rPr lang="en-US" sz="1400" dirty="0"/>
              <a:t> Western Europe shows connection to every region except Sub-Saharan Africa and Southern Asia while the two regions show high similarity.</a:t>
            </a:r>
          </a:p>
          <a:p>
            <a:pPr marL="285750" indent="-285750">
              <a:buFont typeface="Arial" panose="020B0604020202020204" pitchFamily="34" charset="0"/>
              <a:buChar char="•"/>
            </a:pPr>
            <a:r>
              <a:rPr lang="en-US" sz="1400" dirty="0"/>
              <a:t> Southern Asia is quite distinct from Eastern Asia</a:t>
            </a:r>
          </a:p>
        </p:txBody>
      </p:sp>
    </p:spTree>
    <p:extLst>
      <p:ext uri="{BB962C8B-B14F-4D97-AF65-F5344CB8AC3E}">
        <p14:creationId xmlns:p14="http://schemas.microsoft.com/office/powerpoint/2010/main" val="522453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4553" y="1252532"/>
            <a:ext cx="5611798" cy="4779656"/>
          </a:xfrm>
          <a:prstGeom prst="rect">
            <a:avLst/>
          </a:prstGeom>
        </p:spPr>
      </p:pic>
      <p:sp>
        <p:nvSpPr>
          <p:cNvPr id="2" name="Title 1"/>
          <p:cNvSpPr>
            <a:spLocks noGrp="1"/>
          </p:cNvSpPr>
          <p:nvPr>
            <p:ph type="title"/>
          </p:nvPr>
        </p:nvSpPr>
        <p:spPr>
          <a:xfrm>
            <a:off x="457200" y="274638"/>
            <a:ext cx="8229600" cy="647713"/>
          </a:xfrm>
        </p:spPr>
        <p:txBody>
          <a:bodyPr/>
          <a:lstStyle/>
          <a:p>
            <a:pPr lvl="0"/>
            <a:r>
              <a:rPr lang="en-US" dirty="0"/>
              <a:t>Community </a:t>
            </a:r>
            <a:r>
              <a:rPr lang="en-US" dirty="0" smtClean="0"/>
              <a:t>analysis</a:t>
            </a:r>
            <a:r>
              <a:rPr lang="zh-CN" altLang="en-US" dirty="0" smtClean="0"/>
              <a:t> </a:t>
            </a:r>
            <a:r>
              <a:rPr lang="en-US" sz="2400" b="0" i="1" dirty="0" smtClean="0">
                <a:solidFill>
                  <a:sysClr val="windowText" lastClr="000000"/>
                </a:solidFill>
                <a:latin typeface="Arial"/>
                <a:cs typeface="Arial"/>
              </a:rPr>
              <a:t>---</a:t>
            </a:r>
            <a:r>
              <a:rPr lang="zh-CN" altLang="en-US" sz="2400" b="0" i="1" dirty="0">
                <a:solidFill>
                  <a:sysClr val="windowText" lastClr="000000"/>
                </a:solidFill>
                <a:latin typeface="Arial"/>
                <a:cs typeface="Arial"/>
              </a:rPr>
              <a:t> </a:t>
            </a:r>
            <a:r>
              <a:rPr lang="en-US" altLang="zh-CN" sz="2400" b="0" i="1" dirty="0" smtClean="0">
                <a:solidFill>
                  <a:sysClr val="windowText" lastClr="000000"/>
                </a:solidFill>
                <a:latin typeface="Arial"/>
                <a:cs typeface="Arial"/>
              </a:rPr>
              <a:t>Patterns</a:t>
            </a:r>
            <a:r>
              <a:rPr lang="en-US" sz="2400" b="0" i="1" dirty="0" smtClean="0">
                <a:solidFill>
                  <a:sysClr val="windowText" lastClr="000000"/>
                </a:solidFill>
                <a:latin typeface="Arial"/>
                <a:cs typeface="Arial"/>
              </a:rPr>
              <a:t> </a:t>
            </a:r>
            <a:r>
              <a:rPr lang="en-US" sz="3600" b="0" i="1" dirty="0">
                <a:solidFill>
                  <a:sysClr val="windowText" lastClr="000000"/>
                </a:solidFill>
                <a:latin typeface="Arial"/>
                <a:cs typeface="Arial"/>
              </a:rPr>
              <a:t/>
            </a:r>
            <a:br>
              <a:rPr lang="en-US" sz="3600" b="0" i="1" dirty="0">
                <a:solidFill>
                  <a:sysClr val="windowText" lastClr="000000"/>
                </a:solidFill>
                <a:latin typeface="Arial"/>
                <a:cs typeface="Arial"/>
              </a:rPr>
            </a:br>
            <a:endParaRPr lang="en-US" dirty="0"/>
          </a:p>
        </p:txBody>
      </p:sp>
      <p:sp>
        <p:nvSpPr>
          <p:cNvPr id="3" name="Slide Number Placeholder 2"/>
          <p:cNvSpPr>
            <a:spLocks noGrp="1"/>
          </p:cNvSpPr>
          <p:nvPr>
            <p:ph type="sldNum" sz="quarter" idx="10"/>
          </p:nvPr>
        </p:nvSpPr>
        <p:spPr/>
        <p:txBody>
          <a:bodyPr/>
          <a:lstStyle/>
          <a:p>
            <a:fld id="{12342C3A-DD85-7843-B416-BD52AB030D59}" type="slidenum">
              <a:rPr lang="en-US" smtClean="0"/>
              <a:pPr/>
              <a:t>9</a:t>
            </a:fld>
            <a:endParaRPr lang="en-US" dirty="0"/>
          </a:p>
        </p:txBody>
      </p:sp>
      <p:sp>
        <p:nvSpPr>
          <p:cNvPr id="12" name="TextBox 11"/>
          <p:cNvSpPr txBox="1"/>
          <p:nvPr/>
        </p:nvSpPr>
        <p:spPr>
          <a:xfrm>
            <a:off x="457200" y="1138541"/>
            <a:ext cx="2123058" cy="4678204"/>
          </a:xfrm>
          <a:prstGeom prst="rect">
            <a:avLst/>
          </a:prstGeom>
          <a:noFill/>
        </p:spPr>
        <p:txBody>
          <a:bodyPr wrap="square" rtlCol="0">
            <a:spAutoFit/>
          </a:bodyPr>
          <a:lstStyle/>
          <a:p>
            <a:endParaRPr lang="en-US" sz="1600" b="1" dirty="0" smtClean="0"/>
          </a:p>
          <a:p>
            <a:r>
              <a:rPr lang="en-US" sz="1600" b="1" dirty="0" smtClean="0"/>
              <a:t>Four Groups:</a:t>
            </a:r>
            <a:endParaRPr lang="en-US" sz="1400" dirty="0"/>
          </a:p>
          <a:p>
            <a:endParaRPr lang="en-US" sz="1400" b="1" dirty="0" smtClean="0"/>
          </a:p>
          <a:p>
            <a:r>
              <a:rPr lang="en-US" sz="1400" b="1" dirty="0" smtClean="0"/>
              <a:t>Difference:</a:t>
            </a:r>
          </a:p>
          <a:p>
            <a:pPr marL="285750" indent="-285750">
              <a:buFont typeface="Arial" charset="0"/>
              <a:buChar char="•"/>
            </a:pPr>
            <a:r>
              <a:rPr lang="en-US" sz="1400" dirty="0"/>
              <a:t>Big difference in economy level (GPD per capital)</a:t>
            </a:r>
          </a:p>
          <a:p>
            <a:pPr marL="285750" indent="-285750">
              <a:buFont typeface="Arial" charset="0"/>
              <a:buChar char="•"/>
            </a:pPr>
            <a:r>
              <a:rPr lang="en-US" sz="1400" dirty="0"/>
              <a:t>Big difference in freedom score</a:t>
            </a:r>
          </a:p>
          <a:p>
            <a:endParaRPr lang="en-US" sz="1400" b="1" dirty="0"/>
          </a:p>
          <a:p>
            <a:endParaRPr lang="en-US" sz="1400" b="1" dirty="0" smtClean="0"/>
          </a:p>
          <a:p>
            <a:r>
              <a:rPr lang="en-US" sz="1400" b="1" dirty="0" smtClean="0"/>
              <a:t>Common:</a:t>
            </a:r>
            <a:endParaRPr lang="en-US" sz="1400" b="1" dirty="0"/>
          </a:p>
          <a:p>
            <a:pPr marL="285750" indent="-285750">
              <a:buFont typeface="Arial" charset="0"/>
              <a:buChar char="•"/>
            </a:pPr>
            <a:r>
              <a:rPr lang="en-US" sz="1400" dirty="0" smtClean="0"/>
              <a:t>Close health </a:t>
            </a:r>
            <a:r>
              <a:rPr lang="en-US" sz="1400" dirty="0"/>
              <a:t>s</a:t>
            </a:r>
            <a:r>
              <a:rPr lang="en-US" sz="1400" dirty="0" smtClean="0"/>
              <a:t>core (Life expectancy)</a:t>
            </a:r>
          </a:p>
          <a:p>
            <a:pPr marL="285750" indent="-285750">
              <a:buFont typeface="Arial" charset="0"/>
              <a:buChar char="•"/>
            </a:pPr>
            <a:r>
              <a:rPr lang="en-US" sz="1400" dirty="0" smtClean="0"/>
              <a:t>High average family score</a:t>
            </a:r>
          </a:p>
          <a:p>
            <a:pPr marL="285750" indent="-285750">
              <a:buFont typeface="Arial" charset="0"/>
              <a:buChar char="•"/>
            </a:pPr>
            <a:r>
              <a:rPr lang="en-US" sz="1400" dirty="0" smtClean="0"/>
              <a:t>Various </a:t>
            </a:r>
            <a:r>
              <a:rPr lang="en-US" sz="1400" dirty="0"/>
              <a:t>generosity</a:t>
            </a:r>
          </a:p>
          <a:p>
            <a:pPr marL="285750" indent="-285750">
              <a:buFont typeface="Arial" charset="0"/>
              <a:buChar char="•"/>
            </a:pPr>
            <a:r>
              <a:rPr lang="en-US" sz="1400" dirty="0" smtClean="0"/>
              <a:t>Low average </a:t>
            </a:r>
            <a:r>
              <a:rPr lang="en-US" sz="1400" dirty="0"/>
              <a:t>trust in government</a:t>
            </a:r>
          </a:p>
          <a:p>
            <a:endParaRPr lang="en-US" sz="1400" b="1" dirty="0" smtClean="0"/>
          </a:p>
          <a:p>
            <a:r>
              <a:rPr lang="en-US" sz="1400" b="1" dirty="0" smtClean="0"/>
              <a:t>Representative region</a:t>
            </a:r>
            <a:endParaRPr lang="en-US" sz="1400" b="1" dirty="0"/>
          </a:p>
        </p:txBody>
      </p:sp>
    </p:spTree>
    <p:extLst>
      <p:ext uri="{BB962C8B-B14F-4D97-AF65-F5344CB8AC3E}">
        <p14:creationId xmlns:p14="http://schemas.microsoft.com/office/powerpoint/2010/main" val="210163341"/>
      </p:ext>
    </p:extLst>
  </p:cSld>
  <p:clrMapOvr>
    <a:masterClrMapping/>
  </p:clrMapOvr>
</p:sld>
</file>

<file path=ppt/theme/theme1.xml><?xml version="1.0" encoding="utf-8"?>
<a:theme xmlns:a="http://schemas.openxmlformats.org/drawingml/2006/main" name="Cover Slides">
  <a:themeElements>
    <a:clrScheme name="Custom 4">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DF7023"/>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 No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39850</TotalTime>
  <Words>850</Words>
  <Application>Microsoft Macintosh PowerPoint</Application>
  <PresentationFormat>On-screen Show (4:3)</PresentationFormat>
  <Paragraphs>148</Paragraphs>
  <Slides>13</Slides>
  <Notes>6</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13</vt:i4>
      </vt:variant>
    </vt:vector>
  </HeadingPairs>
  <TitlesOfParts>
    <vt:vector size="19" baseType="lpstr">
      <vt:lpstr>Calibri</vt:lpstr>
      <vt:lpstr>Century Gothic</vt:lpstr>
      <vt:lpstr>宋体</vt:lpstr>
      <vt:lpstr>Arial</vt:lpstr>
      <vt:lpstr>Cover Slides</vt:lpstr>
      <vt:lpstr>Content - No Photos</vt:lpstr>
      <vt:lpstr>PowerPoint Presentation</vt:lpstr>
      <vt:lpstr>Project Introduction </vt:lpstr>
      <vt:lpstr>Data Source </vt:lpstr>
      <vt:lpstr>Network Analysis</vt:lpstr>
      <vt:lpstr>Network Analysis</vt:lpstr>
      <vt:lpstr>Community Analysis</vt:lpstr>
      <vt:lpstr>Community analysis</vt:lpstr>
      <vt:lpstr>Community analysis</vt:lpstr>
      <vt:lpstr>Community analysis --- Patterns  </vt:lpstr>
      <vt:lpstr>Community analysis --- Group 4 </vt:lpstr>
      <vt:lpstr>Community analysis --- Group 3 </vt:lpstr>
      <vt:lpstr>Conclusion </vt:lpstr>
      <vt:lpstr>PowerPoint Presentation</vt:lpstr>
    </vt:vector>
  </TitlesOfParts>
  <Company>Stevens Institute of Technology</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143 Years of Innovation</dc:title>
  <dc:creator>Laura Bubeck</dc:creator>
  <cp:lastModifiedBy>Xiao Wan</cp:lastModifiedBy>
  <cp:revision>1134</cp:revision>
  <cp:lastPrinted>2016-08-09T14:57:31Z</cp:lastPrinted>
  <dcterms:created xsi:type="dcterms:W3CDTF">2013-11-01T14:42:31Z</dcterms:created>
  <dcterms:modified xsi:type="dcterms:W3CDTF">2017-05-04T20:22:49Z</dcterms:modified>
</cp:coreProperties>
</file>